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4"/>
  </p:notesMasterIdLst>
  <p:handoutMasterIdLst>
    <p:handoutMasterId r:id="rId15"/>
  </p:handoutMasterIdLst>
  <p:sldIdLst>
    <p:sldId id="262" r:id="rId3"/>
    <p:sldId id="27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5274" autoAdjust="0"/>
  </p:normalViewPr>
  <p:slideViewPr>
    <p:cSldViewPr>
      <p:cViewPr varScale="1">
        <p:scale>
          <a:sx n="101" d="100"/>
          <a:sy n="101" d="100"/>
        </p:scale>
        <p:origin x="150" y="30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10/4/2016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10/4/2016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10/4/2016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/>
              <a:pPr/>
              <a:t>10/4/2016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4.fe.uc.pt/fontes/nocoes_b&#225;sicas_de_pesquisa.ppt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40" y="181967"/>
            <a:ext cx="1214308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b="1" dirty="0">
                <a:latin typeface="Arial" panose="020B0604020202020204" pitchFamily="34" charset="0"/>
              </a:rPr>
              <a:t>Fontes de Informação </a:t>
            </a:r>
            <a:r>
              <a:rPr lang="pt-PT" altLang="pt-PT" b="1" dirty="0" smtClean="0">
                <a:latin typeface="Arial" panose="020B0604020202020204" pitchFamily="34" charset="0"/>
              </a:rPr>
              <a:t>Sociológica</a:t>
            </a:r>
            <a:endParaRPr lang="en-GB" altLang="pt-PT" b="1" dirty="0"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207156" y="2217167"/>
            <a:ext cx="11820251" cy="11398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altLang="pt-PT" sz="3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NOÇÕES BÁSICAS SOBRE PESQUISA</a:t>
            </a:r>
            <a:endParaRPr lang="en-GB" altLang="pt-PT" sz="36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409" y="5041339"/>
            <a:ext cx="11981667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altLang="pt-PT" sz="1200" b="1" dirty="0">
                <a:latin typeface="Albertus Extra Bold" pitchFamily="34" charset="0"/>
              </a:rPr>
              <a:t>Como Citar e Referenciar este documento (exemplo para o estilo APA, sexta edição):</a:t>
            </a:r>
          </a:p>
          <a:p>
            <a:endParaRPr lang="pt-PT" altLang="pt-PT" sz="1200" u="sng" dirty="0">
              <a:latin typeface="Albertus Extra Bold" pitchFamily="34" charset="0"/>
            </a:endParaRPr>
          </a:p>
          <a:p>
            <a:r>
              <a:rPr lang="pt-PT" altLang="pt-PT" sz="1200" u="sng" dirty="0">
                <a:latin typeface="Albertus Extra Bold" pitchFamily="34" charset="0"/>
              </a:rPr>
              <a:t>Citar</a:t>
            </a:r>
            <a:r>
              <a:rPr lang="pt-PT" altLang="pt-PT" sz="1200" dirty="0">
                <a:latin typeface="Albertus Extra Bold" pitchFamily="34" charset="0"/>
              </a:rPr>
              <a:t>: (Peixoto, 2016)</a:t>
            </a:r>
          </a:p>
          <a:p>
            <a:pPr>
              <a:spcBef>
                <a:spcPts val="600"/>
              </a:spcBef>
            </a:pPr>
            <a:r>
              <a:rPr lang="pt-PT" altLang="pt-PT" sz="1200" u="sng" dirty="0">
                <a:latin typeface="Albertus Extra Bold" pitchFamily="34" charset="0"/>
              </a:rPr>
              <a:t>Referenciar</a:t>
            </a:r>
            <a:r>
              <a:rPr lang="pt-PT" altLang="pt-PT" sz="1200" dirty="0">
                <a:latin typeface="Albertus Extra Bold" pitchFamily="34" charset="0"/>
              </a:rPr>
              <a:t>: Peixoto, P. (2016). </a:t>
            </a:r>
            <a:r>
              <a:rPr lang="pt-PT" altLang="pt-PT" sz="1200" dirty="0" smtClean="0">
                <a:latin typeface="Albertus Extra Bold" pitchFamily="34" charset="0"/>
              </a:rPr>
              <a:t>Noções básicas sobre pesquisa. </a:t>
            </a:r>
            <a:r>
              <a:rPr lang="pt-PT" altLang="pt-PT" sz="1200" dirty="0">
                <a:latin typeface="Albertus Extra Bold" pitchFamily="34" charset="0"/>
              </a:rPr>
              <a:t>Obtido em 26 de setembro de 2016, de Fontes de Informação Sociológica: </a:t>
            </a:r>
            <a:r>
              <a:rPr lang="pt-PT" altLang="pt-PT" sz="1200" dirty="0">
                <a:latin typeface="Albertus Extra Bold" pitchFamily="34" charset="0"/>
                <a:hlinkClick r:id="rId2"/>
              </a:rPr>
              <a:t>http://</a:t>
            </a:r>
            <a:r>
              <a:rPr lang="pt-PT" altLang="pt-PT" sz="1200" dirty="0" smtClean="0">
                <a:latin typeface="Albertus Extra Bold" pitchFamily="34" charset="0"/>
                <a:hlinkClick r:id="rId2"/>
              </a:rPr>
              <a:t>www4.fe.uc.pt/fontes/nocoes_basicas_de_pesquisa.ppt</a:t>
            </a:r>
            <a:r>
              <a:rPr lang="pt-PT" altLang="pt-PT" sz="1200" dirty="0" smtClean="0">
                <a:latin typeface="Albertus Extra Bold" pitchFamily="34" charset="0"/>
              </a:rPr>
              <a:t> </a:t>
            </a:r>
            <a:r>
              <a:rPr lang="pt-PT" altLang="pt-PT" sz="1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[Nota ... A data indicada é exemplificativa. Deve ser colocada a data em que retirou o documento da página onde ele se encontra]</a:t>
            </a:r>
            <a:endParaRPr lang="pt-PT" altLang="pt-PT" sz="1200" dirty="0"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89757" y="260474"/>
            <a:ext cx="11881320" cy="7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600" b="1" dirty="0">
                <a:solidFill>
                  <a:srgbClr val="FF0000"/>
                </a:solidFill>
                <a:latin typeface="Arial" panose="020B0604020202020204" pitchFamily="34" charset="0"/>
              </a:rPr>
              <a:t>OBJECTIVOS E PONTOS DE PARTIDA DA PESQUISA</a:t>
            </a:r>
            <a:endParaRPr lang="en-GB" altLang="pt-PT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9757" y="1484313"/>
            <a:ext cx="11881320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0000"/>
                </a:solidFill>
                <a:latin typeface="Arial" panose="020B0604020202020204" pitchFamily="34" charset="0"/>
              </a:rPr>
              <a:t>3)</a:t>
            </a:r>
            <a:r>
              <a:rPr lang="pt-PT" altLang="pt-PT" dirty="0">
                <a:latin typeface="Arial" panose="020B0604020202020204" pitchFamily="34" charset="0"/>
              </a:rPr>
              <a:t> Em terceiro lugar, para otimizar a pesquisa bibliográfica, é de toda a conveniência separar os aspetos do tema em que se tem um interesse particular daqueles que, no âmbito da pesquisa, não são importantes.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0000"/>
                </a:solidFill>
                <a:latin typeface="Arial" panose="020B0604020202020204" pitchFamily="34" charset="0"/>
              </a:rPr>
              <a:t>4)</a:t>
            </a:r>
            <a:r>
              <a:rPr lang="pt-PT" altLang="pt-PT" dirty="0">
                <a:latin typeface="Arial" panose="020B0604020202020204" pitchFamily="34" charset="0"/>
              </a:rPr>
              <a:t> Finalmente, uma última questão a resolver consiste em elencar as relações do tema a pesquisar com outros temas, de modo a diferenciá-lo e a evitar confusões.</a:t>
            </a:r>
          </a:p>
          <a:p>
            <a:pPr algn="ctr" eaLnBrk="1" hangingPunct="1">
              <a:spcBef>
                <a:spcPct val="50000"/>
              </a:spcBef>
            </a:pPr>
            <a:endParaRPr lang="pt-PT" altLang="pt-PT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pt-PT" altLang="pt-PT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pt-PT" altLang="pt-PT" b="1" dirty="0">
                <a:solidFill>
                  <a:srgbClr val="FF0000"/>
                </a:solidFill>
                <a:latin typeface="Arial" panose="020B0604020202020204" pitchFamily="34" charset="0"/>
              </a:rPr>
              <a:t>ter em conta…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Ao dar sequências às etapas a pesquisar, deve ter-se em conta que, na fase inicial é crucial não perder de vista a necessidade em responder à pergunta: “O que pretendo abordar?”. Tal como disposto nesta unidade curricular, o tema é apenas uma dimensão de um assunto mais vasto. Escolher o tema, é optar entre dimensões possíveis a serem estudadas, estabelecendo limites à pesquisa.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Para delimitar o tema é necessário proceder-se a uma rigorosa revisão da literatura. Para que este objetivo seja devidamente cumprido torna-se necessário responder a perguntas como: que autores já escreveram sobre este assunto? O que foi e quando publicado sobre o tema? Quais os aspetos ou dimensões que já foram devidamente analisados e quais os que merecem ser analisados neste momento? A revisão da literatura deve permitir concretizar o “estado das artes”.</a:t>
            </a:r>
          </a:p>
        </p:txBody>
      </p:sp>
    </p:spTree>
    <p:extLst>
      <p:ext uri="{BB962C8B-B14F-4D97-AF65-F5344CB8AC3E}">
        <p14:creationId xmlns:p14="http://schemas.microsoft.com/office/powerpoint/2010/main" val="1710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7749" y="260474"/>
            <a:ext cx="11953328" cy="720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600" b="1" dirty="0">
                <a:solidFill>
                  <a:srgbClr val="FF0000"/>
                </a:solidFill>
                <a:latin typeface="Arial" panose="020B0604020202020204" pitchFamily="34" charset="0"/>
              </a:rPr>
              <a:t>OBJETIVOS E PONTOS DE PARTIDA DA PESQUISA</a:t>
            </a:r>
            <a:endParaRPr lang="en-GB" altLang="pt-PT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17749" y="2377911"/>
            <a:ext cx="1195332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De seguida, é essencial concluir de modo a justificar o tema relativamente a outros possíveis (dizer porque é relevante, que abordagens permite desenvolver, que vantagens decorrem da sua abordagem).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Delimitado o tema, torna-se necessário afinar a pergunta de partida, de modo a verificar se existe ou não um problema intelectual e científico e se vale ou não a pena encontrar-lhe uma solução.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Estabilizada a pergunta de partida devem ser elencados os objetivos a alcançar com a pesquisa. Esses objetivos devem manter uma coerência adequada com a justificação do tema e com o problema fixado na pergunta de partida. Tanto quanto possível, deve procurar fazer-se uma distinção entre o objetivo geral e os objetivos específicos da pesquisa. Os objetivos devem clarificar a razão ou razões da pesquisa e os resultados que se pretende alcançar por seu intermédio</a:t>
            </a:r>
            <a:r>
              <a:rPr lang="pt-PT" altLang="pt-PT" dirty="0" smtClean="0">
                <a:latin typeface="Arial" panose="020B0604020202020204" pitchFamily="34" charset="0"/>
              </a:rPr>
              <a:t>.</a:t>
            </a:r>
            <a:endParaRPr lang="pt-PT" altLang="pt-P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8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333772" y="1700808"/>
            <a:ext cx="11747226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Adaptado de</a:t>
            </a:r>
          </a:p>
          <a:p>
            <a:pPr eaLnBrk="1" hangingPunct="1">
              <a:spcBef>
                <a:spcPct val="50000"/>
              </a:spcBef>
            </a:pPr>
            <a:endParaRPr lang="pt-PT" altLang="pt-PT" dirty="0">
              <a:solidFill>
                <a:srgbClr val="003366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Carmo, Hermano e Ferreira, Manuela Malheiro (1998), "O </a:t>
            </a:r>
            <a:r>
              <a:rPr lang="pt-PT" altLang="pt-PT" dirty="0" err="1">
                <a:latin typeface="Arial" panose="020B0604020202020204" pitchFamily="34" charset="0"/>
              </a:rPr>
              <a:t>projecto</a:t>
            </a:r>
            <a:r>
              <a:rPr lang="pt-PT" altLang="pt-PT" dirty="0">
                <a:latin typeface="Arial" panose="020B0604020202020204" pitchFamily="34" charset="0"/>
              </a:rPr>
              <a:t> e o relatório de investigação" </a:t>
            </a:r>
            <a:r>
              <a:rPr lang="pt-PT" altLang="pt-PT" i="1" dirty="0">
                <a:latin typeface="Arial" panose="020B0604020202020204" pitchFamily="34" charset="0"/>
              </a:rPr>
              <a:t>in</a:t>
            </a:r>
            <a:r>
              <a:rPr lang="pt-PT" altLang="pt-PT" dirty="0">
                <a:latin typeface="Arial" panose="020B0604020202020204" pitchFamily="34" charset="0"/>
              </a:rPr>
              <a:t> Hermano Carmo e Manuela Malheiro Ferreira, </a:t>
            </a:r>
            <a:r>
              <a:rPr lang="pt-PT" altLang="pt-PT" i="1" dirty="0">
                <a:latin typeface="Arial" panose="020B0604020202020204" pitchFamily="34" charset="0"/>
              </a:rPr>
              <a:t>Metodologia da investigação - guia para </a:t>
            </a:r>
            <a:r>
              <a:rPr lang="pt-PT" altLang="pt-PT" i="1" dirty="0" err="1">
                <a:latin typeface="Arial" panose="020B0604020202020204" pitchFamily="34" charset="0"/>
              </a:rPr>
              <a:t>auto-aprendizagem</a:t>
            </a:r>
            <a:r>
              <a:rPr lang="pt-PT" altLang="pt-PT" dirty="0">
                <a:latin typeface="Arial" panose="020B0604020202020204" pitchFamily="34" charset="0"/>
              </a:rPr>
              <a:t>. Lisboa: Universidade Aberta, 266-271.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Marconi, Marina de Andrade e </a:t>
            </a:r>
            <a:r>
              <a:rPr lang="pt-PT" altLang="pt-PT" dirty="0" err="1">
                <a:latin typeface="Arial" panose="020B0604020202020204" pitchFamily="34" charset="0"/>
              </a:rPr>
              <a:t>Lakatos</a:t>
            </a:r>
            <a:r>
              <a:rPr lang="pt-PT" altLang="pt-PT" dirty="0">
                <a:latin typeface="Arial" panose="020B0604020202020204" pitchFamily="34" charset="0"/>
              </a:rPr>
              <a:t>, Eva Maria (1996), </a:t>
            </a:r>
            <a:r>
              <a:rPr lang="pt-PT" altLang="pt-PT" i="1" dirty="0">
                <a:latin typeface="Arial" panose="020B0604020202020204" pitchFamily="34" charset="0"/>
              </a:rPr>
              <a:t>Técnicas de pesquisa</a:t>
            </a:r>
            <a:r>
              <a:rPr lang="pt-PT" altLang="pt-PT" dirty="0">
                <a:latin typeface="Arial" panose="020B0604020202020204" pitchFamily="34" charset="0"/>
              </a:rPr>
              <a:t>. São Paulo: Atlas.</a:t>
            </a:r>
            <a:r>
              <a:rPr lang="pt-PT" altLang="pt-PT" dirty="0"/>
              <a:t> </a:t>
            </a:r>
            <a:endParaRPr lang="pt-PT" altLang="pt-PT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QUIVY, Raymond; Luc Van </a:t>
            </a:r>
            <a:r>
              <a:rPr lang="pt-PT" altLang="pt-PT" dirty="0" err="1">
                <a:latin typeface="Arial" panose="020B0604020202020204" pitchFamily="34" charset="0"/>
              </a:rPr>
              <a:t>Campenhoudt</a:t>
            </a:r>
            <a:r>
              <a:rPr lang="pt-PT" altLang="pt-PT" dirty="0">
                <a:latin typeface="Arial" panose="020B0604020202020204" pitchFamily="34" charset="0"/>
              </a:rPr>
              <a:t> (1998), </a:t>
            </a:r>
            <a:r>
              <a:rPr lang="pt-PT" altLang="pt-PT" i="1" dirty="0">
                <a:latin typeface="Arial" panose="020B0604020202020204" pitchFamily="34" charset="0"/>
              </a:rPr>
              <a:t>Manual de investigação em ciências sociais</a:t>
            </a:r>
            <a:r>
              <a:rPr lang="pt-PT" altLang="pt-PT" dirty="0">
                <a:latin typeface="Arial" panose="020B0604020202020204" pitchFamily="34" charset="0"/>
              </a:rPr>
              <a:t>. Lisboa: Gradiva. 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Silva, Edna Lúcia e Menezes, </a:t>
            </a:r>
            <a:r>
              <a:rPr lang="pt-PT" altLang="pt-PT" dirty="0" err="1">
                <a:latin typeface="Arial" panose="020B0604020202020204" pitchFamily="34" charset="0"/>
              </a:rPr>
              <a:t>Estera</a:t>
            </a:r>
            <a:r>
              <a:rPr lang="pt-PT" altLang="pt-PT" dirty="0">
                <a:latin typeface="Arial" panose="020B0604020202020204" pitchFamily="34" charset="0"/>
              </a:rPr>
              <a:t> </a:t>
            </a:r>
            <a:r>
              <a:rPr lang="pt-PT" altLang="pt-PT" dirty="0" err="1">
                <a:latin typeface="Arial" panose="020B0604020202020204" pitchFamily="34" charset="0"/>
              </a:rPr>
              <a:t>Muszkat</a:t>
            </a:r>
            <a:r>
              <a:rPr lang="pt-PT" altLang="pt-PT" dirty="0">
                <a:latin typeface="Arial" panose="020B0604020202020204" pitchFamily="34" charset="0"/>
              </a:rPr>
              <a:t> (2001), Metodologia da pesquisa e elaboração da Dissertação. Universidade Federal de Santa Catarina: Programa de pós-graduação em engenharia de Produção.</a:t>
            </a:r>
          </a:p>
        </p:txBody>
      </p:sp>
    </p:spTree>
    <p:extLst>
      <p:ext uri="{BB962C8B-B14F-4D97-AF65-F5344CB8AC3E}">
        <p14:creationId xmlns:p14="http://schemas.microsoft.com/office/powerpoint/2010/main" val="126868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7749" y="277813"/>
            <a:ext cx="1195332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600" b="1" dirty="0">
                <a:solidFill>
                  <a:srgbClr val="FF0000"/>
                </a:solidFill>
                <a:latin typeface="Arial" panose="020B0604020202020204" pitchFamily="34" charset="0"/>
              </a:rPr>
              <a:t>PESQUISAR É…</a:t>
            </a:r>
            <a:endParaRPr lang="en-GB" altLang="pt-PT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4550" y="2349500"/>
            <a:ext cx="1161406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Encontrar respostas, através da pesquisa  documental e da consulta de fontes, para a pergunta de partida.</a:t>
            </a:r>
          </a:p>
          <a:p>
            <a:pPr eaLnBrk="1" hangingPunct="1">
              <a:spcBef>
                <a:spcPct val="50000"/>
              </a:spcBef>
            </a:pPr>
            <a:endParaRPr lang="pt-PT" altLang="pt-PT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Encontrar soluções para uma curiosidade intelectual.</a:t>
            </a:r>
          </a:p>
          <a:p>
            <a:pPr eaLnBrk="1" hangingPunct="1">
              <a:spcBef>
                <a:spcPct val="50000"/>
              </a:spcBef>
            </a:pPr>
            <a:endParaRPr lang="pt-PT" altLang="pt-PT" dirty="0">
              <a:latin typeface="Arial" panose="020B0604020202020204" pitchFamily="34" charset="0"/>
            </a:endParaRPr>
          </a:p>
          <a:p>
            <a:pPr eaLnBrk="1" hangingPunct="1"/>
            <a:r>
              <a:rPr lang="pt-PT" altLang="pt-PT" dirty="0">
                <a:latin typeface="Arial" panose="020B0604020202020204" pitchFamily="34" charset="0"/>
              </a:rPr>
              <a:t>Testar e promover uma aproximação progressiva com determinada realidade, fomentando o confronto entre teoria e dados.</a:t>
            </a:r>
          </a:p>
          <a:p>
            <a:pPr eaLnBrk="1" hangingPunct="1">
              <a:spcBef>
                <a:spcPct val="50000"/>
              </a:spcBef>
            </a:pPr>
            <a:endParaRPr lang="pt-PT" altLang="pt-PT" dirty="0">
              <a:latin typeface="Arial" panose="020B0604020202020204" pitchFamily="34" charset="0"/>
            </a:endParaRPr>
          </a:p>
          <a:p>
            <a:pPr eaLnBrk="1" hangingPunct="1"/>
            <a:r>
              <a:rPr lang="pt-PT" altLang="pt-PT" dirty="0">
                <a:latin typeface="Arial" panose="020B0604020202020204" pitchFamily="34" charset="0"/>
              </a:rPr>
              <a:t>Descobrir respostas para problemas através do uso de </a:t>
            </a:r>
            <a:r>
              <a:rPr lang="pt-PT" altLang="pt-PT" dirty="0" smtClean="0">
                <a:latin typeface="Arial" panose="020B0604020202020204" pitchFamily="34" charset="0"/>
              </a:rPr>
              <a:t>procedimentos Científicos </a:t>
            </a:r>
            <a:r>
              <a:rPr lang="pt-PT" altLang="pt-PT" dirty="0">
                <a:latin typeface="Arial" panose="020B0604020202020204" pitchFamily="34" charset="0"/>
              </a:rPr>
              <a:t>e metodológicos.</a:t>
            </a:r>
          </a:p>
        </p:txBody>
      </p:sp>
    </p:spTree>
    <p:extLst>
      <p:ext uri="{BB962C8B-B14F-4D97-AF65-F5344CB8AC3E}">
        <p14:creationId xmlns:p14="http://schemas.microsoft.com/office/powerpoint/2010/main" val="281734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50825" y="277813"/>
            <a:ext cx="11868049" cy="70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 PESQUISA ENCARADA A PARTIR DE VÁRIOS CRITÉRIOS</a:t>
            </a:r>
            <a:endParaRPr lang="en-GB" altLang="pt-PT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17748" y="1484313"/>
            <a:ext cx="12001126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De acordo com a sua </a:t>
            </a:r>
            <a:r>
              <a:rPr lang="pt-PT" altLang="pt-PT" b="1" dirty="0">
                <a:latin typeface="Arial" panose="020B0604020202020204" pitchFamily="34" charset="0"/>
              </a:rPr>
              <a:t>NATUREZA</a:t>
            </a:r>
            <a:r>
              <a:rPr lang="pt-PT" altLang="pt-PT" dirty="0">
                <a:latin typeface="Arial" panose="020B0604020202020204" pitchFamily="34" charset="0"/>
              </a:rPr>
              <a:t>, a pesquisa pode ser:</a:t>
            </a:r>
          </a:p>
          <a:p>
            <a:pPr eaLnBrk="1" hangingPunct="1">
              <a:spcBef>
                <a:spcPct val="50000"/>
              </a:spcBef>
            </a:pPr>
            <a:endParaRPr lang="pt-PT" altLang="pt-PT" u="sng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Fundamental</a:t>
            </a:r>
            <a:r>
              <a:rPr lang="pt-PT" altLang="pt-PT" dirty="0">
                <a:latin typeface="Arial" panose="020B0604020202020204" pitchFamily="34" charset="0"/>
              </a:rPr>
              <a:t>: quando persegue objetivos que resultam num avanço do conhecimento científico, ainda que os mesmos não tenham aplicação prática. Nesta vertente o conhecimento resultante da pesquisa reveste-se de um carácter universal.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Aplicada</a:t>
            </a:r>
            <a:r>
              <a:rPr lang="pt-PT" altLang="pt-PT" dirty="0">
                <a:latin typeface="Arial" panose="020B0604020202020204" pitchFamily="34" charset="0"/>
              </a:rPr>
              <a:t>: quando visa alcançar conhecimentos destinados a ter uma aplicação prática. O conhecimento resultante da pesquisa aplicada tende a ser mais contingente e localizado.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17749" y="4483100"/>
            <a:ext cx="12001126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De acordo com a </a:t>
            </a:r>
            <a:r>
              <a:rPr lang="pt-PT" altLang="pt-PT" b="1" dirty="0">
                <a:latin typeface="Arial" panose="020B0604020202020204" pitchFamily="34" charset="0"/>
              </a:rPr>
              <a:t>PERSPETIVA DE</a:t>
            </a:r>
            <a:r>
              <a:rPr lang="pt-PT" altLang="pt-PT" dirty="0">
                <a:latin typeface="Arial" panose="020B0604020202020204" pitchFamily="34" charset="0"/>
              </a:rPr>
              <a:t> </a:t>
            </a:r>
            <a:r>
              <a:rPr lang="pt-PT" altLang="pt-PT" b="1" dirty="0">
                <a:latin typeface="Arial" panose="020B0604020202020204" pitchFamily="34" charset="0"/>
              </a:rPr>
              <a:t>ABORDAGEM GERAL</a:t>
            </a:r>
            <a:r>
              <a:rPr lang="pt-PT" altLang="pt-PT" dirty="0">
                <a:latin typeface="Arial" panose="020B0604020202020204" pitchFamily="34" charset="0"/>
              </a:rPr>
              <a:t>, a pesquisa pode ser:</a:t>
            </a:r>
          </a:p>
          <a:p>
            <a:pPr eaLnBrk="1" hangingPunct="1">
              <a:spcBef>
                <a:spcPct val="50000"/>
              </a:spcBef>
            </a:pPr>
            <a:endParaRPr lang="pt-PT" altLang="pt-PT" u="sng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Quantitativa</a:t>
            </a:r>
            <a:r>
              <a:rPr lang="pt-PT" altLang="pt-PT" dirty="0">
                <a:latin typeface="Arial" panose="020B0604020202020204" pitchFamily="34" charset="0"/>
              </a:rPr>
              <a:t>: Baseia-se em técnicas quantitativas e visa uma caraterização extensiva e generalista da realidade estudada.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Qualitativa</a:t>
            </a:r>
            <a:r>
              <a:rPr lang="pt-PT" altLang="pt-PT" dirty="0">
                <a:latin typeface="Arial" panose="020B0604020202020204" pitchFamily="34" charset="0"/>
              </a:rPr>
              <a:t>: Tem um caráter descritivo e indutivo. Baseia-se numa análise intensiva e pormenorizada da realidade estudada. </a:t>
            </a:r>
          </a:p>
        </p:txBody>
      </p:sp>
    </p:spTree>
    <p:extLst>
      <p:ext uri="{BB962C8B-B14F-4D97-AF65-F5344CB8AC3E}">
        <p14:creationId xmlns:p14="http://schemas.microsoft.com/office/powerpoint/2010/main" val="273670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7749" y="277813"/>
            <a:ext cx="11953328" cy="70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 PESQUISA ENCARADA A PARTIR DE VÁRIOS CRITÉRIOS</a:t>
            </a:r>
            <a:endParaRPr lang="en-GB" altLang="pt-PT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89756" y="1862529"/>
            <a:ext cx="11737304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 smtClean="0">
                <a:latin typeface="Arial" panose="020B0604020202020204" pitchFamily="34" charset="0"/>
              </a:rPr>
              <a:t>De acordo com os </a:t>
            </a:r>
            <a:r>
              <a:rPr lang="pt-PT" altLang="pt-PT" b="1" dirty="0" smtClean="0">
                <a:latin typeface="Arial" panose="020B0604020202020204" pitchFamily="34" charset="0"/>
              </a:rPr>
              <a:t>OBJETIVOS</a:t>
            </a:r>
            <a:r>
              <a:rPr lang="pt-PT" altLang="pt-PT" dirty="0" smtClean="0">
                <a:latin typeface="Arial" panose="020B0604020202020204" pitchFamily="34" charset="0"/>
              </a:rPr>
              <a:t>, a pesquisa pode ser:</a:t>
            </a:r>
          </a:p>
          <a:p>
            <a:pPr eaLnBrk="1" hangingPunct="1">
              <a:spcBef>
                <a:spcPct val="50000"/>
              </a:spcBef>
            </a:pPr>
            <a:endParaRPr lang="pt-PT" altLang="pt-PT" dirty="0" smtClean="0">
              <a:latin typeface="Arial" panose="020B0604020202020204" pitchFamily="34" charset="0"/>
            </a:endParaRPr>
          </a:p>
          <a:p>
            <a:pPr eaLnBrk="1" hangingPunct="1"/>
            <a:endParaRPr lang="pt-PT" altLang="pt-PT" u="sng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pt-PT" altLang="pt-PT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Descritiva</a:t>
            </a:r>
            <a:r>
              <a:rPr lang="pt-PT" altLang="pt-PT" dirty="0" smtClean="0">
                <a:latin typeface="Arial" panose="020B0604020202020204" pitchFamily="34" charset="0"/>
              </a:rPr>
              <a:t>: quando tem por objetivo enumerar e descrever as caraterísticas de</a:t>
            </a:r>
          </a:p>
          <a:p>
            <a:pPr eaLnBrk="1" hangingPunct="1"/>
            <a:r>
              <a:rPr lang="pt-PT" altLang="pt-PT" dirty="0" smtClean="0">
                <a:latin typeface="Arial" panose="020B0604020202020204" pitchFamily="34" charset="0"/>
              </a:rPr>
              <a:t>determinada população ou fenómeno ou o estabelecimento</a:t>
            </a:r>
          </a:p>
          <a:p>
            <a:pPr eaLnBrk="1" hangingPunct="1"/>
            <a:r>
              <a:rPr lang="pt-PT" altLang="pt-PT" dirty="0" smtClean="0">
                <a:latin typeface="Arial" panose="020B0604020202020204" pitchFamily="34" charset="0"/>
              </a:rPr>
              <a:t>de relações entre variáveis ou conceitos. Envolve o uso de técnicas padronizadas</a:t>
            </a:r>
          </a:p>
          <a:p>
            <a:pPr eaLnBrk="1" hangingPunct="1"/>
            <a:r>
              <a:rPr lang="pt-PT" altLang="pt-PT" dirty="0" smtClean="0">
                <a:latin typeface="Arial" panose="020B0604020202020204" pitchFamily="34" charset="0"/>
              </a:rPr>
              <a:t>de recolha de dados de modo a facultar um levantamento de  especificidades: questionário ou observação.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Explicativa</a:t>
            </a:r>
            <a:r>
              <a:rPr lang="pt-PT" altLang="pt-PT" dirty="0" smtClean="0">
                <a:latin typeface="Arial" panose="020B0604020202020204" pitchFamily="34" charset="0"/>
              </a:rPr>
              <a:t>: assumindo a forma de pesquisa experimental, procura identificar os fatores que estão na origem da ocorrência de determinados fenómenos. É mais frequente no domínio das ciências naturais, baseando-se no método experimental. No campo das ciências sociais baseia-se no método observacional.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 smtClean="0">
                <a:solidFill>
                  <a:srgbClr val="FF0000"/>
                </a:solidFill>
                <a:latin typeface="Arial" panose="020B0604020202020204" pitchFamily="34" charset="0"/>
              </a:rPr>
              <a:t>Exploratória</a:t>
            </a:r>
            <a:r>
              <a:rPr lang="pt-PT" altLang="pt-PT" dirty="0" smtClean="0">
                <a:latin typeface="Arial" panose="020B0604020202020204" pitchFamily="34" charset="0"/>
              </a:rPr>
              <a:t>: quando procura assegurar uma maior familiaridade com o problema de modo a torná-lo explícito ou a facilitar a elaboração de hipóteses de trabalho.</a:t>
            </a:r>
          </a:p>
          <a:p>
            <a:pPr eaLnBrk="1" hangingPunct="1"/>
            <a:r>
              <a:rPr lang="pt-PT" altLang="pt-PT" dirty="0" smtClean="0">
                <a:latin typeface="Arial" panose="020B0604020202020204" pitchFamily="34" charset="0"/>
              </a:rPr>
              <a:t>Passa por realizar um levantamento bibliográfico, entrevistas exploratórias</a:t>
            </a:r>
          </a:p>
          <a:p>
            <a:pPr eaLnBrk="1" hangingPunct="1"/>
            <a:r>
              <a:rPr lang="pt-PT" altLang="pt-PT" dirty="0" smtClean="0">
                <a:latin typeface="Arial" panose="020B0604020202020204" pitchFamily="34" charset="0"/>
              </a:rPr>
              <a:t>com indivíduos diretamente envolvidos em práticas que tenham a ver com o problema estudado, análise de casos exemplares que fomentem a compreensão. Assenta em Pesquisas Bibliográficas e em Estudos de Caso.</a:t>
            </a:r>
          </a:p>
        </p:txBody>
      </p:sp>
    </p:spTree>
    <p:extLst>
      <p:ext uri="{BB962C8B-B14F-4D97-AF65-F5344CB8AC3E}">
        <p14:creationId xmlns:p14="http://schemas.microsoft.com/office/powerpoint/2010/main" val="382070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7749" y="277813"/>
            <a:ext cx="11953328" cy="63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 PESQUISA ENCARADA A PARTIR DE VÁRIOS CRITÉRIOS</a:t>
            </a:r>
            <a:endParaRPr lang="en-GB" altLang="pt-PT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17749" y="1412875"/>
            <a:ext cx="1195332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De acordo com a </a:t>
            </a:r>
            <a:r>
              <a:rPr lang="pt-PT" altLang="pt-PT" b="1" dirty="0">
                <a:latin typeface="Arial" panose="020B0604020202020204" pitchFamily="34" charset="0"/>
              </a:rPr>
              <a:t>PERSPETIVA DE</a:t>
            </a:r>
            <a:r>
              <a:rPr lang="pt-PT" altLang="pt-PT" dirty="0">
                <a:latin typeface="Arial" panose="020B0604020202020204" pitchFamily="34" charset="0"/>
              </a:rPr>
              <a:t> </a:t>
            </a:r>
            <a:r>
              <a:rPr lang="pt-PT" altLang="pt-PT" b="1" dirty="0">
                <a:latin typeface="Arial" panose="020B0604020202020204" pitchFamily="34" charset="0"/>
              </a:rPr>
              <a:t>ABORDAGEM TÉCNICA</a:t>
            </a:r>
            <a:r>
              <a:rPr lang="pt-PT" altLang="pt-PT" dirty="0">
                <a:latin typeface="Arial" panose="020B0604020202020204" pitchFamily="34" charset="0"/>
              </a:rPr>
              <a:t>, a pesquisa pode ser</a:t>
            </a:r>
            <a:r>
              <a:rPr lang="pt-PT" altLang="pt-PT" dirty="0" smtClean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pt-PT" altLang="pt-PT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Bibliográfica</a:t>
            </a:r>
            <a:r>
              <a:rPr lang="pt-PT" altLang="pt-PT" dirty="0">
                <a:latin typeface="Arial" panose="020B0604020202020204" pitchFamily="34" charset="0"/>
              </a:rPr>
              <a:t>: Realizada a partir de material já publicado (livros, artigos de periódicos, material publicado na internet).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Documental</a:t>
            </a:r>
            <a:r>
              <a:rPr lang="pt-PT" altLang="pt-PT" dirty="0">
                <a:latin typeface="Arial" panose="020B0604020202020204" pitchFamily="34" charset="0"/>
              </a:rPr>
              <a:t>: Realizada a partir de materiais que não foram alvo de tratamento analítico.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Estudo de caso</a:t>
            </a:r>
            <a:r>
              <a:rPr lang="pt-PT" altLang="pt-PT" dirty="0">
                <a:latin typeface="Arial" panose="020B0604020202020204" pitchFamily="34" charset="0"/>
              </a:rPr>
              <a:t>: Baseia-se no estudo aprofundado e exaustivo de um objeto de modo a permitir o seu conhecimento pormenorizado.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Experimental</a:t>
            </a:r>
            <a:r>
              <a:rPr lang="pt-PT" altLang="pt-PT" dirty="0">
                <a:latin typeface="Arial" panose="020B0604020202020204" pitchFamily="34" charset="0"/>
              </a:rPr>
              <a:t>: Visa testar o efeito de determinadas variáveis sobre o objeto de estudo, através do seu isolamento e controlo minucioso.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Investigação-ação</a:t>
            </a:r>
            <a:r>
              <a:rPr lang="pt-PT" altLang="pt-PT" dirty="0">
                <a:latin typeface="Arial" panose="020B0604020202020204" pitchFamily="34" charset="0"/>
              </a:rPr>
              <a:t>: A pesquisa é realizada no âmbito da resolução concreta de um problema coletivo e conta com a participação e cooperação dos investigadores.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Levantamento</a:t>
            </a:r>
            <a:r>
              <a:rPr lang="pt-PT" altLang="pt-PT" dirty="0">
                <a:latin typeface="Arial" panose="020B0604020202020204" pitchFamily="34" charset="0"/>
              </a:rPr>
              <a:t>: Exige que sejam diretamente ouvidas (por inquérito ou entrevista) os indivíduos cujos comportamentos se querem conhecer.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Observação participante</a:t>
            </a:r>
            <a:r>
              <a:rPr lang="pt-PT" altLang="pt-PT" dirty="0">
                <a:latin typeface="Arial" panose="020B0604020202020204" pitchFamily="34" charset="0"/>
              </a:rPr>
              <a:t>: Assenta na interação entre investigadores e indivíduos/comunidade estudados</a:t>
            </a:r>
            <a:r>
              <a:rPr lang="pt-PT" altLang="pt-PT" dirty="0">
                <a:solidFill>
                  <a:srgbClr val="003366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5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7749" y="44451"/>
            <a:ext cx="11953328" cy="64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600" b="1" dirty="0">
                <a:solidFill>
                  <a:srgbClr val="FF0000"/>
                </a:solidFill>
                <a:latin typeface="Arial" panose="020B0604020202020204" pitchFamily="34" charset="0"/>
              </a:rPr>
              <a:t>OS MÉTODOS DA PESQUISA</a:t>
            </a:r>
            <a:endParaRPr lang="en-GB" altLang="pt-PT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17749" y="1412875"/>
            <a:ext cx="1195332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Dedutivo</a:t>
            </a:r>
            <a:r>
              <a:rPr lang="pt-PT" altLang="pt-PT" dirty="0">
                <a:latin typeface="Arial" panose="020B0604020202020204" pitchFamily="34" charset="0"/>
              </a:rPr>
              <a:t>: Defendido pelos racionalistas Descartes, Spinoza e </a:t>
            </a:r>
            <a:r>
              <a:rPr lang="pt-PT" altLang="pt-PT" dirty="0" err="1">
                <a:latin typeface="Arial" panose="020B0604020202020204" pitchFamily="34" charset="0"/>
              </a:rPr>
              <a:t>Leibniz</a:t>
            </a:r>
            <a:r>
              <a:rPr lang="pt-PT" altLang="pt-PT" dirty="0">
                <a:latin typeface="Arial" panose="020B0604020202020204" pitchFamily="34" charset="0"/>
              </a:rPr>
              <a:t> postula que só a razão pode conduzir ao conhecimento verdadeiro. O raciocínio dedutivo tem o objetivo de explicar o conteúdo das premissas em que se baseia. Recorrendo a uma cadeia de raciocínio em ordem descendente, do geral para o particular, chega a uma conclusão. Usa a lógica para, a partir de duas premissas, retirar uma terceira decorrente das duas primeiras, denominada de conclusão. (Ex: Premissa 1 – Todos os humanos são mortais; Premissa 2 – Ana é humana; Conclusão – Ana é mortal).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Dialético</a:t>
            </a:r>
            <a:r>
              <a:rPr lang="pt-PT" altLang="pt-PT" dirty="0">
                <a:latin typeface="Arial" panose="020B0604020202020204" pitchFamily="34" charset="0"/>
              </a:rPr>
              <a:t>: Usado na pesquisa qualitativa, baseia-se na dialética de Hegel. As contradições são ultrapassadas dando origem a novas contradições que exigem uma solução. É um método de interpretação dinâmica e globalizante da realidade. Postula que os factos não podem ser considerados fora de um contexto social, político, económico.</a:t>
            </a: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Fenomenológico</a:t>
            </a:r>
            <a:r>
              <a:rPr lang="pt-PT" altLang="pt-PT" dirty="0">
                <a:latin typeface="Arial" panose="020B0604020202020204" pitchFamily="34" charset="0"/>
              </a:rPr>
              <a:t>: Usado na pesquisa qualitativa, sustentado por Husserl, o método fenomenológico baseia-se na descrição direta da experiência tal como ela é, não sendo nem dedutivo nem indutivo. A realidade é socialmente construída e entendida como o compreendido, o interpretado, o comunicado. Desse modo, a realidade não é única: existem tantas quantas forem as suas interpretações e comunicações. O sujeito/ator é incontornável no processo de construção do conhecimento.</a:t>
            </a:r>
          </a:p>
        </p:txBody>
      </p:sp>
    </p:spTree>
    <p:extLst>
      <p:ext uri="{BB962C8B-B14F-4D97-AF65-F5344CB8AC3E}">
        <p14:creationId xmlns:p14="http://schemas.microsoft.com/office/powerpoint/2010/main" val="214997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17749" y="260474"/>
            <a:ext cx="11953328" cy="64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600" b="1" dirty="0">
                <a:solidFill>
                  <a:srgbClr val="FF0000"/>
                </a:solidFill>
                <a:latin typeface="Arial" panose="020B0604020202020204" pitchFamily="34" charset="0"/>
              </a:rPr>
              <a:t>OS MÉTODOS DA PESQUISA</a:t>
            </a:r>
            <a:endParaRPr lang="en-GB" altLang="pt-PT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17749" y="2351088"/>
            <a:ext cx="11953328" cy="30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Hipotético-dedutivo</a:t>
            </a:r>
            <a:r>
              <a:rPr lang="pt-PT" altLang="pt-PT" dirty="0">
                <a:latin typeface="Arial" panose="020B0604020202020204" pitchFamily="34" charset="0"/>
              </a:rPr>
              <a:t>: Sugerido por Popper, assenta no princípio que quando os conhecimentos disponíveis sobre um determinado assunto são insuficientes para que um fenómeno possa ser explicado, então surge um problema. Para o resolver são sugeridas hipóteses ou são formuladas </a:t>
            </a:r>
            <a:r>
              <a:rPr lang="pt-PT" altLang="pt-PT" dirty="0" err="1">
                <a:latin typeface="Arial" panose="020B0604020202020204" pitchFamily="34" charset="0"/>
              </a:rPr>
              <a:t>conjecturas</a:t>
            </a:r>
            <a:r>
              <a:rPr lang="pt-PT" altLang="pt-PT" dirty="0">
                <a:latin typeface="Arial" panose="020B0604020202020204" pitchFamily="34" charset="0"/>
              </a:rPr>
              <a:t> que têm de ser testadas ou falseadas. Ao contrário do método dedutivo, que procura a todo o custo confirmar a hipótese, o método hipotético-dedutivo, procura evidências que derrubem  a hipótese.</a:t>
            </a:r>
            <a:endParaRPr lang="pt-PT" altLang="pt-PT" u="sng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u="sng" dirty="0">
                <a:solidFill>
                  <a:srgbClr val="FF0000"/>
                </a:solidFill>
                <a:latin typeface="Arial" panose="020B0604020202020204" pitchFamily="34" charset="0"/>
              </a:rPr>
              <a:t>Indutivo</a:t>
            </a:r>
            <a:r>
              <a:rPr lang="pt-PT" altLang="pt-PT" dirty="0">
                <a:latin typeface="Arial" panose="020B0604020202020204" pitchFamily="34" charset="0"/>
              </a:rPr>
              <a:t>: Defendido pelos empiristas Bacon, Hobbes, Locke e Hume. Postula que o conhecimento é fundamentado na experiência, não levando em conta princípios predefinidos. No raciocínio indutivo a generalização deriva de observações de</a:t>
            </a:r>
          </a:p>
          <a:p>
            <a:pPr eaLnBrk="1" hangingPunct="1"/>
            <a:r>
              <a:rPr lang="pt-PT" altLang="pt-PT" dirty="0">
                <a:latin typeface="Arial" panose="020B0604020202020204" pitchFamily="34" charset="0"/>
              </a:rPr>
              <a:t>casos da realidade concreta. As constatações particulares levam à elaboração de generalizações. (Ex: Ana é mortal; Lia é mortal; Ema é mortal. Ana, Lia e Ema são humanas. Logo, todos os humanos são mortais).</a:t>
            </a:r>
          </a:p>
        </p:txBody>
      </p:sp>
    </p:spTree>
    <p:extLst>
      <p:ext uri="{BB962C8B-B14F-4D97-AF65-F5344CB8AC3E}">
        <p14:creationId xmlns:p14="http://schemas.microsoft.com/office/powerpoint/2010/main" val="61802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50825" y="260474"/>
            <a:ext cx="11820251" cy="64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pt-PT" altLang="pt-PT" sz="3600" b="1" dirty="0">
                <a:solidFill>
                  <a:srgbClr val="FF0000"/>
                </a:solidFill>
                <a:latin typeface="Arial" panose="020B0604020202020204" pitchFamily="34" charset="0"/>
              </a:rPr>
              <a:t>OBJETIVOS E PONTOS DE PARTIDA DA PESQUISA</a:t>
            </a:r>
            <a:endParaRPr lang="en-GB" altLang="pt-PT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51222" y="1700808"/>
            <a:ext cx="11820251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dirty="0">
                <a:latin typeface="Arial" panose="020B0604020202020204" pitchFamily="34" charset="0"/>
              </a:rPr>
              <a:t>Antes de ser dado início a uma pesquisa bibliográfica ou documental há quatro questões particularmente relevantes a resolver.</a:t>
            </a:r>
          </a:p>
          <a:p>
            <a:pPr eaLnBrk="1" hangingPunct="1">
              <a:spcBef>
                <a:spcPct val="50000"/>
              </a:spcBef>
            </a:pPr>
            <a:endParaRPr lang="pt-PT" altLang="pt-PT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0000"/>
                </a:solidFill>
                <a:latin typeface="Arial" panose="020B0604020202020204" pitchFamily="34" charset="0"/>
              </a:rPr>
              <a:t>1)</a:t>
            </a:r>
            <a:r>
              <a:rPr lang="pt-PT" altLang="pt-PT" dirty="0">
                <a:latin typeface="Arial" panose="020B0604020202020204" pitchFamily="34" charset="0"/>
              </a:rPr>
              <a:t> Delimitar, o mais possível, a finalidade da consulta a realizar, definindo os </a:t>
            </a:r>
            <a:r>
              <a:rPr lang="pt-PT" altLang="pt-PT" dirty="0" err="1">
                <a:latin typeface="Arial" panose="020B0604020202020204" pitchFamily="34" charset="0"/>
              </a:rPr>
              <a:t>objectivos</a:t>
            </a:r>
            <a:r>
              <a:rPr lang="pt-PT" altLang="pt-PT" dirty="0">
                <a:latin typeface="Arial" panose="020B0604020202020204" pitchFamily="34" charset="0"/>
              </a:rPr>
              <a:t> a alcançar e o tipo de utilização que a pesquisa vai ter. Uma pesquisa bibliográfica efetuada no âmbito da execução de um trabalho escolar e uma pesquisa bibliográfica utilizada no âmbito da realização de um </a:t>
            </a:r>
            <a:r>
              <a:rPr lang="pt-PT" altLang="pt-PT" dirty="0" err="1">
                <a:latin typeface="Arial" panose="020B0604020202020204" pitchFamily="34" charset="0"/>
              </a:rPr>
              <a:t>projecto</a:t>
            </a:r>
            <a:r>
              <a:rPr lang="pt-PT" altLang="pt-PT" dirty="0">
                <a:latin typeface="Arial" panose="020B0604020202020204" pitchFamily="34" charset="0"/>
              </a:rPr>
              <a:t> de investigação científica estão, em termos daquilo que são os </a:t>
            </a:r>
            <a:r>
              <a:rPr lang="pt-PT" altLang="pt-PT" dirty="0" err="1">
                <a:latin typeface="Arial" panose="020B0604020202020204" pitchFamily="34" charset="0"/>
              </a:rPr>
              <a:t>objectivos</a:t>
            </a:r>
            <a:r>
              <a:rPr lang="pt-PT" altLang="pt-PT" dirty="0">
                <a:latin typeface="Arial" panose="020B0604020202020204" pitchFamily="34" charset="0"/>
              </a:rPr>
              <a:t> e a utilização que a pesquisa vai ter, muito longe de estar sujeitos ao mesmo grau de exigência.</a:t>
            </a:r>
            <a:endParaRPr lang="pt-PT" altLang="pt-PT" dirty="0"/>
          </a:p>
          <a:p>
            <a:pPr eaLnBrk="1" hangingPunct="1">
              <a:spcBef>
                <a:spcPct val="50000"/>
              </a:spcBef>
            </a:pPr>
            <a:r>
              <a:rPr lang="pt-PT" altLang="pt-PT" dirty="0">
                <a:solidFill>
                  <a:srgbClr val="FF0000"/>
                </a:solidFill>
                <a:latin typeface="Arial" panose="020B0604020202020204" pitchFamily="34" charset="0"/>
              </a:rPr>
              <a:t>2)</a:t>
            </a:r>
            <a:r>
              <a:rPr lang="pt-PT" altLang="pt-PT" dirty="0">
                <a:latin typeface="Arial" panose="020B0604020202020204" pitchFamily="34" charset="0"/>
              </a:rPr>
              <a:t> Uma segunda questão importante a resolver é definir exatamente aquilo que já se sabe sobre o tema a pesquisar. Esta tarefa é fundamental na medida em que permite identificar um ponto de partida para dar início à pesquisa exploratória e à pesquisa bibliográfica. Por outro lado, a importância desta tarefa revela-se ainda no facto de permitir evitar a duplicação de esforços desnecessários à compilação de informação que já é conhecida. </a:t>
            </a:r>
          </a:p>
        </p:txBody>
      </p:sp>
    </p:spTree>
    <p:extLst>
      <p:ext uri="{BB962C8B-B14F-4D97-AF65-F5344CB8AC3E}">
        <p14:creationId xmlns:p14="http://schemas.microsoft.com/office/powerpoint/2010/main" val="35851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09A44C-857D-42FD-9219-94A36248C2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0</TotalTime>
  <Words>1739</Words>
  <Application>Microsoft Office PowerPoint</Application>
  <PresentationFormat>Custom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Albertus Extra Bold</vt:lpstr>
      <vt:lpstr>Arial</vt:lpstr>
      <vt:lpstr>Calibri</vt:lpstr>
      <vt:lpstr>Consolas</vt:lpstr>
      <vt:lpstr>Corbel</vt:lpstr>
      <vt:lpstr>Verdana</vt:lpstr>
      <vt:lpstr>Chalkboard 16x9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2016-10-04T12:49:41Z</dcterms:created>
  <dcterms:modified xsi:type="dcterms:W3CDTF">2016-10-06T10:17:19Z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