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0"/>
  </p:notesMasterIdLst>
  <p:handoutMasterIdLst>
    <p:handoutMasterId r:id="rId41"/>
  </p:handoutMasterIdLst>
  <p:sldIdLst>
    <p:sldId id="256" r:id="rId3"/>
    <p:sldId id="262" r:id="rId4"/>
    <p:sldId id="271" r:id="rId5"/>
    <p:sldId id="270" r:id="rId6"/>
    <p:sldId id="276" r:id="rId7"/>
    <p:sldId id="275" r:id="rId8"/>
    <p:sldId id="274" r:id="rId9"/>
    <p:sldId id="273" r:id="rId10"/>
    <p:sldId id="272" r:id="rId11"/>
    <p:sldId id="278" r:id="rId12"/>
    <p:sldId id="284" r:id="rId13"/>
    <p:sldId id="283" r:id="rId14"/>
    <p:sldId id="282" r:id="rId15"/>
    <p:sldId id="281" r:id="rId16"/>
    <p:sldId id="280" r:id="rId17"/>
    <p:sldId id="288" r:id="rId18"/>
    <p:sldId id="287" r:id="rId19"/>
    <p:sldId id="286" r:id="rId20"/>
    <p:sldId id="285" r:id="rId21"/>
    <p:sldId id="279" r:id="rId22"/>
    <p:sldId id="294" r:id="rId23"/>
    <p:sldId id="293" r:id="rId24"/>
    <p:sldId id="292" r:id="rId25"/>
    <p:sldId id="291" r:id="rId26"/>
    <p:sldId id="290" r:id="rId27"/>
    <p:sldId id="289" r:id="rId28"/>
    <p:sldId id="295" r:id="rId29"/>
    <p:sldId id="297" r:id="rId30"/>
    <p:sldId id="300" r:id="rId31"/>
    <p:sldId id="296" r:id="rId32"/>
    <p:sldId id="299" r:id="rId33"/>
    <p:sldId id="302" r:id="rId34"/>
    <p:sldId id="298" r:id="rId35"/>
    <p:sldId id="301" r:id="rId36"/>
    <p:sldId id="303" r:id="rId37"/>
    <p:sldId id="305" r:id="rId38"/>
    <p:sldId id="304" r:id="rId3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5274" autoAdjust="0"/>
  </p:normalViewPr>
  <p:slideViewPr>
    <p:cSldViewPr>
      <p:cViewPr varScale="1">
        <p:scale>
          <a:sx n="87" d="100"/>
          <a:sy n="87" d="100"/>
        </p:scale>
        <p:origin x="102" y="60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9/25/2016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9/25/2016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9/25/2016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9/25/2016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9/25/2016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9/25/2016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si.umontreal.ca/jetrouve/" TargetMode="External"/><Relationship Id="rId2" Type="http://schemas.openxmlformats.org/officeDocument/2006/relationships/hyperlink" Target="http://www2.ac-lyon.fr/enseigne/documentation/tpe/tperech.pp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.fe.uc.pt/nucleos/cidades/projectos.htm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51" y="2191322"/>
            <a:ext cx="11881320" cy="1143000"/>
          </a:xfrm>
        </p:spPr>
        <p:txBody>
          <a:bodyPr/>
          <a:lstStyle/>
          <a:p>
            <a:r>
              <a:rPr lang="en-US" sz="5000" dirty="0" smtClean="0"/>
              <a:t>A PESQUISA DOCUMENTAL EM 5 ETAPAS</a:t>
            </a:r>
            <a:endParaRPr lang="en-US" sz="50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3636" y="4672786"/>
            <a:ext cx="1218882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PT" sz="1600" dirty="0">
                <a:latin typeface="Albertus Extra Bold" pitchFamily="34" charset="0"/>
              </a:rPr>
              <a:t>Adaptado de</a:t>
            </a:r>
          </a:p>
          <a:p>
            <a:pPr eaLnBrk="1" hangingPunct="1">
              <a:spcBef>
                <a:spcPct val="50000"/>
              </a:spcBef>
            </a:pPr>
            <a:r>
              <a:rPr lang="pt-PT" altLang="pt-PT" sz="1600" dirty="0">
                <a:latin typeface="Albertus Extra Bold" pitchFamily="34" charset="0"/>
              </a:rPr>
              <a:t>García, José Antonio </a:t>
            </a:r>
            <a:r>
              <a:rPr lang="pt-PT" altLang="pt-PT" sz="1600" dirty="0" err="1">
                <a:latin typeface="Albertus Extra Bold" pitchFamily="34" charset="0"/>
              </a:rPr>
              <a:t>Cordón</a:t>
            </a:r>
            <a:r>
              <a:rPr lang="pt-PT" altLang="pt-PT" sz="1600" dirty="0">
                <a:latin typeface="Albertus Extra Bold" pitchFamily="34" charset="0"/>
              </a:rPr>
              <a:t> (1999), “Sobre la </a:t>
            </a:r>
            <a:r>
              <a:rPr lang="pt-PT" altLang="pt-PT" sz="1600" dirty="0" err="1">
                <a:latin typeface="Albertus Extra Bold" pitchFamily="34" charset="0"/>
              </a:rPr>
              <a:t>información</a:t>
            </a:r>
            <a:r>
              <a:rPr lang="pt-PT" altLang="pt-PT" sz="1600" dirty="0">
                <a:latin typeface="Albertus Extra Bold" pitchFamily="34" charset="0"/>
              </a:rPr>
              <a:t>, </a:t>
            </a:r>
            <a:r>
              <a:rPr lang="pt-PT" altLang="pt-PT" sz="1600" dirty="0" err="1">
                <a:latin typeface="Albertus Extra Bold" pitchFamily="34" charset="0"/>
              </a:rPr>
              <a:t>su</a:t>
            </a:r>
            <a:r>
              <a:rPr lang="pt-PT" altLang="pt-PT" sz="1600" dirty="0">
                <a:latin typeface="Albertus Extra Bold" pitchFamily="34" charset="0"/>
              </a:rPr>
              <a:t> </a:t>
            </a:r>
            <a:r>
              <a:rPr lang="pt-PT" altLang="pt-PT" sz="1600" dirty="0" err="1">
                <a:latin typeface="Albertus Extra Bold" pitchFamily="34" charset="0"/>
              </a:rPr>
              <a:t>necessidad</a:t>
            </a:r>
            <a:r>
              <a:rPr lang="pt-PT" altLang="pt-PT" sz="1600" dirty="0">
                <a:latin typeface="Albertus Extra Bold" pitchFamily="34" charset="0"/>
              </a:rPr>
              <a:t> y los modos de </a:t>
            </a:r>
            <a:r>
              <a:rPr lang="pt-PT" altLang="pt-PT" sz="1600" dirty="0" err="1">
                <a:latin typeface="Albertus Extra Bold" pitchFamily="34" charset="0"/>
              </a:rPr>
              <a:t>acceder</a:t>
            </a:r>
            <a:r>
              <a:rPr lang="pt-PT" altLang="pt-PT" sz="1600" dirty="0">
                <a:latin typeface="Albertus Extra Bold" pitchFamily="34" charset="0"/>
              </a:rPr>
              <a:t> a </a:t>
            </a:r>
            <a:r>
              <a:rPr lang="pt-PT" altLang="pt-PT" sz="1600" dirty="0" err="1">
                <a:latin typeface="Albertus Extra Bold" pitchFamily="34" charset="0"/>
              </a:rPr>
              <a:t>ella</a:t>
            </a:r>
            <a:r>
              <a:rPr lang="pt-PT" altLang="pt-PT" sz="1600" dirty="0">
                <a:latin typeface="Albertus Extra Bold" pitchFamily="34" charset="0"/>
              </a:rPr>
              <a:t>” </a:t>
            </a:r>
            <a:r>
              <a:rPr lang="pt-PT" altLang="pt-PT" sz="1600" i="1" dirty="0">
                <a:latin typeface="Albertus Extra Bold" pitchFamily="34" charset="0"/>
              </a:rPr>
              <a:t>in</a:t>
            </a:r>
            <a:r>
              <a:rPr lang="pt-PT" altLang="pt-PT" sz="1600" dirty="0">
                <a:latin typeface="Albertus Extra Bold" pitchFamily="34" charset="0"/>
              </a:rPr>
              <a:t> Isabel de Torres </a:t>
            </a:r>
            <a:r>
              <a:rPr lang="pt-PT" altLang="pt-PT" sz="1600" dirty="0" err="1">
                <a:latin typeface="Albertus Extra Bold" pitchFamily="34" charset="0"/>
              </a:rPr>
              <a:t>Ramírez</a:t>
            </a:r>
            <a:r>
              <a:rPr lang="pt-PT" altLang="pt-PT" sz="1600" dirty="0">
                <a:latin typeface="Albertus Extra Bold" pitchFamily="34" charset="0"/>
              </a:rPr>
              <a:t> (</a:t>
            </a:r>
            <a:r>
              <a:rPr lang="pt-PT" altLang="pt-PT" sz="1600" dirty="0" err="1">
                <a:latin typeface="Albertus Extra Bold" pitchFamily="34" charset="0"/>
              </a:rPr>
              <a:t>org</a:t>
            </a:r>
            <a:r>
              <a:rPr lang="pt-PT" altLang="pt-PT" sz="1600" dirty="0">
                <a:latin typeface="Albertus Extra Bold" pitchFamily="34" charset="0"/>
              </a:rPr>
              <a:t>.), </a:t>
            </a:r>
            <a:r>
              <a:rPr lang="pt-PT" altLang="pt-PT" sz="1600" i="1" dirty="0">
                <a:latin typeface="Albertus Extra Bold" pitchFamily="34" charset="0"/>
              </a:rPr>
              <a:t>Las </a:t>
            </a:r>
            <a:r>
              <a:rPr lang="pt-PT" altLang="pt-PT" sz="1600" i="1" dirty="0" err="1">
                <a:latin typeface="Albertus Extra Bold" pitchFamily="34" charset="0"/>
              </a:rPr>
              <a:t>fuentes</a:t>
            </a:r>
            <a:r>
              <a:rPr lang="pt-PT" altLang="pt-PT" sz="1600" i="1" dirty="0">
                <a:latin typeface="Albertus Extra Bold" pitchFamily="34" charset="0"/>
              </a:rPr>
              <a:t> de </a:t>
            </a:r>
            <a:r>
              <a:rPr lang="pt-PT" altLang="pt-PT" sz="1600" i="1" dirty="0" err="1">
                <a:latin typeface="Albertus Extra Bold" pitchFamily="34" charset="0"/>
              </a:rPr>
              <a:t>información</a:t>
            </a:r>
            <a:r>
              <a:rPr lang="pt-PT" altLang="pt-PT" sz="1600" dirty="0">
                <a:latin typeface="Albertus Extra Bold" pitchFamily="34" charset="0"/>
              </a:rPr>
              <a:t>. </a:t>
            </a:r>
            <a:r>
              <a:rPr lang="pt-PT" altLang="pt-PT" sz="1600" dirty="0" smtClean="0">
                <a:latin typeface="Albertus Extra Bold" pitchFamily="34" charset="0"/>
              </a:rPr>
              <a:t>Madrid: </a:t>
            </a:r>
            <a:r>
              <a:rPr lang="pt-PT" altLang="pt-PT" sz="1600" dirty="0">
                <a:latin typeface="Albertus Extra Bold" pitchFamily="34" charset="0"/>
              </a:rPr>
              <a:t>Editorial </a:t>
            </a:r>
            <a:r>
              <a:rPr lang="pt-PT" altLang="pt-PT" sz="1600" dirty="0" err="1">
                <a:latin typeface="Albertus Extra Bold" pitchFamily="34" charset="0"/>
              </a:rPr>
              <a:t>Sintesis</a:t>
            </a:r>
            <a:r>
              <a:rPr lang="pt-PT" altLang="pt-PT" sz="1600" dirty="0">
                <a:latin typeface="Albertus Extra Bold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pt-PT" altLang="pt-PT" sz="1600" dirty="0" err="1">
                <a:latin typeface="Albertus Extra Bold" pitchFamily="34" charset="0"/>
              </a:rPr>
              <a:t>Académie</a:t>
            </a:r>
            <a:r>
              <a:rPr lang="pt-PT" altLang="pt-PT" sz="1600" dirty="0">
                <a:latin typeface="Albertus Extra Bold" pitchFamily="34" charset="0"/>
              </a:rPr>
              <a:t> de Lyon – CARIP/CRDP – (2000), “A la </a:t>
            </a:r>
            <a:r>
              <a:rPr lang="pt-PT" altLang="pt-PT" sz="1600" dirty="0" err="1">
                <a:latin typeface="Albertus Extra Bold" pitchFamily="34" charset="0"/>
              </a:rPr>
              <a:t>recherche</a:t>
            </a:r>
            <a:r>
              <a:rPr lang="pt-PT" altLang="pt-PT" sz="1600" dirty="0">
                <a:latin typeface="Albertus Extra Bold" pitchFamily="34" charset="0"/>
              </a:rPr>
              <a:t> de </a:t>
            </a:r>
            <a:r>
              <a:rPr lang="pt-PT" altLang="pt-PT" sz="1600" dirty="0" err="1">
                <a:latin typeface="Albertus Extra Bold" pitchFamily="34" charset="0"/>
              </a:rPr>
              <a:t>l’information</a:t>
            </a:r>
            <a:r>
              <a:rPr lang="pt-PT" altLang="pt-PT" sz="1600" dirty="0">
                <a:latin typeface="Albertus Extra Bold" pitchFamily="34" charset="0"/>
              </a:rPr>
              <a:t>”. Pesquisado em 23 de Maio de 2002, </a:t>
            </a:r>
            <a:r>
              <a:rPr lang="en-GB" altLang="pt-PT" sz="1600" dirty="0">
                <a:latin typeface="Albertus Extra Bold" pitchFamily="34" charset="0"/>
                <a:hlinkClick r:id="rId2"/>
              </a:rPr>
              <a:t>http://www2.ac-lyon.fr/enseigne/documentation/tpe/tperech.ppt</a:t>
            </a:r>
            <a:endParaRPr lang="pt-PT" altLang="pt-PT" sz="1600" dirty="0">
              <a:latin typeface="Albertus Extra Bold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PT" sz="1600" dirty="0">
                <a:latin typeface="Albertus Extra Bold" pitchFamily="34" charset="0"/>
              </a:rPr>
              <a:t>Guertin, Hélène </a:t>
            </a:r>
            <a:r>
              <a:rPr lang="pt-BR" altLang="pt-PT" sz="1600" i="1" dirty="0">
                <a:latin typeface="Albertus Extra Bold" pitchFamily="34" charset="0"/>
              </a:rPr>
              <a:t>et al. </a:t>
            </a:r>
            <a:r>
              <a:rPr lang="pt-BR" altLang="pt-PT" sz="1600" dirty="0">
                <a:latin typeface="Albertus Extra Bold" pitchFamily="34" charset="0"/>
              </a:rPr>
              <a:t>(2008), “Chercher pour trouver”. Página consultada em Fevereiro de 2008, disponível em </a:t>
            </a:r>
            <a:r>
              <a:rPr lang="pt-BR" altLang="pt-PT" sz="1600" dirty="0">
                <a:latin typeface="Albertus Extra Bold" pitchFamily="34" charset="0"/>
                <a:hlinkClick r:id="rId3"/>
              </a:rPr>
              <a:t>http://www.ebsi.umontreal.ca/jetrouve/</a:t>
            </a:r>
            <a:r>
              <a:rPr lang="pt-BR" altLang="pt-PT" sz="1600" dirty="0">
                <a:latin typeface="Albertus Extra Bold" pitchFamily="34" charset="0"/>
              </a:rPr>
              <a:t>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7748" y="207140"/>
            <a:ext cx="118813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PT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A PESQUISA DE INFORMAÇÃO EM </a:t>
            </a:r>
            <a:r>
              <a:rPr lang="pt-P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CIÊNCIAS SOCIAIS: </a:t>
            </a:r>
            <a:r>
              <a:rPr lang="pt-PT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RECOLHA DE DOCUMENTOS OU “DOMÍNIO DA INFORMAÇÃO”?</a:t>
            </a:r>
            <a:endParaRPr lang="en-GB" sz="2800" b="1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963" y="4077072"/>
            <a:ext cx="11852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u="sng" dirty="0" smtClean="0"/>
              <a:t>Citar e Referenciar</a:t>
            </a:r>
          </a:p>
          <a:p>
            <a:r>
              <a:rPr lang="pt-PT" sz="1200" dirty="0" smtClean="0"/>
              <a:t>Peixoto</a:t>
            </a:r>
            <a:r>
              <a:rPr lang="pt-PT" sz="1200" dirty="0"/>
              <a:t>, Paulo. 2016. “Plano das aulas.” </a:t>
            </a:r>
            <a:r>
              <a:rPr lang="pt-PT" sz="1200" i="1" dirty="0"/>
              <a:t>Fontes de Informação Sociológica.</a:t>
            </a:r>
            <a:r>
              <a:rPr lang="pt-PT" sz="1200" dirty="0"/>
              <a:t> Acedido em 29 de setembro de 2016. http://www4.fe.uc.pt/fontes/a_pesquisa_documental_em_5_etapas.pptx.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1003300"/>
            <a:ext cx="11999068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100000"/>
              </a:spcBef>
            </a:pPr>
            <a:r>
              <a:rPr lang="pt-PT" altLang="pt-PT" b="1" dirty="0"/>
              <a:t>COMPREENSÃO E CLARIFICAÇÃO DO TEMA</a:t>
            </a:r>
          </a:p>
          <a:p>
            <a:pPr algn="ctr" eaLnBrk="1" hangingPunct="1">
              <a:spcBef>
                <a:spcPct val="100000"/>
              </a:spcBef>
            </a:pPr>
            <a:r>
              <a:rPr lang="pt-PT" altLang="pt-PT" b="1" dirty="0"/>
              <a:t>Delimitar o tema - Formular a ideia </a:t>
            </a:r>
            <a:r>
              <a:rPr lang="pt-PT" altLang="pt-PT" b="1" dirty="0" smtClean="0"/>
              <a:t>principal</a:t>
            </a:r>
          </a:p>
          <a:p>
            <a:pPr algn="ctr" eaLnBrk="1" hangingPunct="1">
              <a:spcBef>
                <a:spcPct val="100000"/>
              </a:spcBef>
            </a:pPr>
            <a:endParaRPr lang="pt-PT" altLang="pt-PT" b="1" dirty="0"/>
          </a:p>
          <a:p>
            <a:pPr eaLnBrk="1" hangingPunct="1">
              <a:lnSpc>
                <a:spcPct val="75000"/>
              </a:lnSpc>
              <a:spcBef>
                <a:spcPct val="75000"/>
              </a:spcBef>
              <a:buFont typeface="Wingdings" panose="05000000000000000000" pitchFamily="2" charset="2"/>
              <a:buChar char="v"/>
            </a:pPr>
            <a:r>
              <a:rPr lang="pt-PT" altLang="pt-PT" b="1" dirty="0"/>
              <a:t> Há sempre vários modos de encarar um problema ou uma situação, assim como há sempre mais que uma resposta a uma questão;</a:t>
            </a:r>
          </a:p>
          <a:p>
            <a:pPr eaLnBrk="1" hangingPunct="1">
              <a:lnSpc>
                <a:spcPct val="75000"/>
              </a:lnSpc>
              <a:spcBef>
                <a:spcPct val="75000"/>
              </a:spcBef>
              <a:buFont typeface="Wingdings" panose="05000000000000000000" pitchFamily="2" charset="2"/>
              <a:buChar char="v"/>
            </a:pPr>
            <a:r>
              <a:rPr lang="pt-PT" altLang="pt-PT" b="1" dirty="0"/>
              <a:t> A ideia principal corresponde à hipótese: ou seja, à resposta provisória à pergunta de partida.</a:t>
            </a:r>
          </a:p>
          <a:p>
            <a:pPr eaLnBrk="1" hangingPunct="1">
              <a:lnSpc>
                <a:spcPct val="75000"/>
              </a:lnSpc>
              <a:spcBef>
                <a:spcPct val="75000"/>
              </a:spcBef>
              <a:buFont typeface="Wingdings" panose="05000000000000000000" pitchFamily="2" charset="2"/>
              <a:buChar char="v"/>
            </a:pPr>
            <a:r>
              <a:rPr lang="pt-PT" altLang="pt-PT" b="1" dirty="0"/>
              <a:t> A ideia principal deve estar resumida numa frase e condensar a mensagem fundamental do projeto de pesquisa. É ela que traça o rumo do projeto e que impede a fuga ao tema.</a:t>
            </a:r>
          </a:p>
          <a:p>
            <a:pPr eaLnBrk="1" hangingPunct="1">
              <a:lnSpc>
                <a:spcPct val="75000"/>
              </a:lnSpc>
              <a:spcBef>
                <a:spcPct val="75000"/>
              </a:spcBef>
              <a:buFont typeface="Wingdings" panose="05000000000000000000" pitchFamily="2" charset="2"/>
              <a:buChar char="v"/>
            </a:pPr>
            <a:r>
              <a:rPr lang="pt-PT" altLang="pt-PT" b="1" dirty="0"/>
              <a:t> O projeto é construído a partir de uma, </a:t>
            </a:r>
            <a:r>
              <a:rPr lang="pt-PT" altLang="pt-PT" b="1" u="sng" dirty="0"/>
              <a:t>e só uma</a:t>
            </a:r>
            <a:r>
              <a:rPr lang="pt-PT" altLang="pt-PT" b="1" dirty="0"/>
              <a:t>, ideia principal.</a:t>
            </a:r>
          </a:p>
        </p:txBody>
      </p:sp>
    </p:spTree>
    <p:extLst>
      <p:ext uri="{BB962C8B-B14F-4D97-AF65-F5344CB8AC3E}">
        <p14:creationId xmlns:p14="http://schemas.microsoft.com/office/powerpoint/2010/main" val="1823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1628800"/>
            <a:ext cx="1199906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100000"/>
              </a:spcBef>
            </a:pPr>
            <a:r>
              <a:rPr lang="pt-PT" altLang="pt-PT" b="1" dirty="0"/>
              <a:t>COMPREENSÃO E CLARIFICAÇÃO DO TEMA DO PROJETO</a:t>
            </a:r>
          </a:p>
          <a:p>
            <a:pPr algn="ctr" eaLnBrk="1" hangingPunct="1">
              <a:spcBef>
                <a:spcPct val="100000"/>
              </a:spcBef>
            </a:pPr>
            <a:r>
              <a:rPr lang="pt-PT" altLang="pt-PT" b="1" dirty="0"/>
              <a:t>Delimitar o tema - Formular a ideia </a:t>
            </a:r>
            <a:r>
              <a:rPr lang="pt-PT" altLang="pt-PT" b="1" dirty="0" smtClean="0"/>
              <a:t>principal</a:t>
            </a:r>
            <a:endParaRPr lang="pt-PT" altLang="pt-PT" b="1" dirty="0"/>
          </a:p>
          <a:p>
            <a:pPr algn="ctr" eaLnBrk="1" hangingPunct="1">
              <a:spcBef>
                <a:spcPct val="100000"/>
              </a:spcBef>
            </a:pPr>
            <a:r>
              <a:rPr lang="pt-PT" altLang="pt-PT" b="1" dirty="0"/>
              <a:t>Exemplo:</a:t>
            </a:r>
          </a:p>
          <a:p>
            <a:pPr algn="ctr" eaLnBrk="1" hangingPunct="1">
              <a:spcBef>
                <a:spcPct val="100000"/>
              </a:spcBef>
            </a:pPr>
            <a:r>
              <a:rPr lang="pt-PT" altLang="pt-PT" b="1" dirty="0"/>
              <a:t>As TIC já começaram a mudar as relações entre as pessoas surdas e as não surdas, permitindo aos surdos interagir mais facilmente entre eles e com os demais.</a:t>
            </a:r>
          </a:p>
        </p:txBody>
      </p:sp>
    </p:spTree>
    <p:extLst>
      <p:ext uri="{BB962C8B-B14F-4D97-AF65-F5344CB8AC3E}">
        <p14:creationId xmlns:p14="http://schemas.microsoft.com/office/powerpoint/2010/main" val="27804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260648"/>
            <a:ext cx="12071076" cy="699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dirty="0" smtClean="0">
                <a:latin typeface="Albertus Extra Bold" pitchFamily="34" charset="0"/>
              </a:rPr>
              <a:t>TÉCNICAS DE PROBLEMATIZAÇÃO</a:t>
            </a:r>
            <a:endParaRPr lang="en-GB" dirty="0" smtClean="0">
              <a:latin typeface="Albertus Extra Bold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752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dirty="0">
                <a:latin typeface="Albertus Extra Bold" pitchFamily="34" charset="0"/>
                <a:sym typeface="MapInfo Cartographic" pitchFamily="18" charset="2"/>
              </a:rPr>
              <a:t></a:t>
            </a:r>
            <a:r>
              <a:rPr lang="pt-PT" altLang="pt-PT" b="1" dirty="0">
                <a:latin typeface="Albertus Extra Bold" pitchFamily="34" charset="0"/>
              </a:rPr>
              <a:t> BRAINSTORMING</a:t>
            </a:r>
            <a:r>
              <a:rPr lang="pt-PT" altLang="pt-PT" dirty="0">
                <a:latin typeface="Albertus Extra Bold" pitchFamily="34" charset="0"/>
              </a:rPr>
              <a:t>.</a:t>
            </a:r>
            <a:endParaRPr lang="en-GB" altLang="pt-PT" dirty="0">
              <a:latin typeface="Albertus Extra Bold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22860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>
                <a:latin typeface="Albertus Extra Bold" pitchFamily="34" charset="0"/>
                <a:sym typeface="MapInfo Cartographic" pitchFamily="18" charset="2"/>
              </a:rPr>
              <a:t></a:t>
            </a:r>
            <a:r>
              <a:rPr lang="pt-PT" altLang="pt-PT" b="1">
                <a:latin typeface="Albertus Extra Bold" pitchFamily="34" charset="0"/>
              </a:rPr>
              <a:t> PROBLEMATIZAÇÃO SEGUNDO O PONTO DE VISTA (SOCIOLÓGICO, ECONÓMICO, HISTÓRICO...)</a:t>
            </a:r>
            <a:r>
              <a:rPr lang="pt-PT" altLang="pt-PT">
                <a:latin typeface="Albertus Extra Bold" pitchFamily="34" charset="0"/>
              </a:rPr>
              <a:t>.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32004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dirty="0">
                <a:latin typeface="Albertus Extra Bold" pitchFamily="34" charset="0"/>
                <a:sym typeface="MapInfo Cartographic" pitchFamily="18" charset="2"/>
              </a:rPr>
              <a:t></a:t>
            </a:r>
            <a:r>
              <a:rPr lang="pt-PT" altLang="pt-PT" b="1" dirty="0">
                <a:latin typeface="Albertus Extra Bold" pitchFamily="34" charset="0"/>
              </a:rPr>
              <a:t> PROBLEMATIZAÇÃO RELACIONAL (CAUSAS, CONSEQUÊNCIAS)</a:t>
            </a:r>
            <a:r>
              <a:rPr lang="pt-PT" altLang="pt-PT" dirty="0">
                <a:latin typeface="Albertus Extra Bold" pitchFamily="34" charset="0"/>
              </a:rPr>
              <a:t>.</a:t>
            </a:r>
            <a:endParaRPr lang="en-GB" altLang="pt-PT" dirty="0">
              <a:latin typeface="Albertus Extra Bold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4114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>
                <a:latin typeface="Albertus Extra Bold" pitchFamily="34" charset="0"/>
                <a:sym typeface="MapInfo Cartographic" pitchFamily="18" charset="2"/>
              </a:rPr>
              <a:t></a:t>
            </a:r>
            <a:r>
              <a:rPr lang="pt-PT" altLang="pt-PT" b="1">
                <a:latin typeface="Albertus Extra Bold" pitchFamily="34" charset="0"/>
              </a:rPr>
              <a:t> QUEM? O QUÊ? QUANDO? ONDE? COMO? PORQUÊ?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5550331"/>
            <a:ext cx="119270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PT" b="1" dirty="0">
                <a:latin typeface="Albertus Extra Bold" pitchFamily="34" charset="0"/>
              </a:rPr>
              <a:t>ESTAS TÉCNICAS CONSTITUEM AJUDAS À PROSPEÇÃO, À ESTRUTURAÇÃO DO PENSAMENTO, À CONSTRUÇÃO DE SENTIDO</a:t>
            </a:r>
            <a:r>
              <a:rPr lang="pt-PT" altLang="pt-PT" dirty="0">
                <a:latin typeface="Albertus Extra Bold" pitchFamily="34" charset="0"/>
              </a:rPr>
              <a:t>.</a:t>
            </a:r>
            <a:endParaRPr lang="en-GB" altLang="pt-PT" dirty="0"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620688"/>
            <a:ext cx="12143084" cy="699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b="1" dirty="0" smtClean="0">
                <a:latin typeface="Albertus Extra Bold" pitchFamily="34" charset="0"/>
              </a:rPr>
              <a:t>PARA QUE SERVEM AS PALAVRAS-CHAVE</a:t>
            </a:r>
            <a:endParaRPr lang="en-GB" b="1" dirty="0" smtClean="0">
              <a:latin typeface="Albertus Extra Bold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9812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dirty="0">
                <a:latin typeface="Albertus Extra Bold" pitchFamily="34" charset="0"/>
                <a:sym typeface="MapInfo Cartographic" pitchFamily="18" charset="2"/>
              </a:rPr>
              <a:t></a:t>
            </a:r>
            <a:r>
              <a:rPr lang="pt-PT" altLang="pt-PT" b="1" dirty="0">
                <a:latin typeface="Albertus Extra Bold" pitchFamily="34" charset="0"/>
              </a:rPr>
              <a:t> PARA FORMULAR UM PROBLEMA E CONSTRUIR O TEMA DE PESQUISA.</a:t>
            </a:r>
            <a:endParaRPr lang="en-GB" altLang="pt-PT" b="1" dirty="0">
              <a:latin typeface="Albertus Extra Bold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28956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>
                <a:latin typeface="Albertus Extra Bold" pitchFamily="34" charset="0"/>
                <a:sym typeface="MapInfo Cartographic" pitchFamily="18" charset="2"/>
              </a:rPr>
              <a:t></a:t>
            </a:r>
            <a:r>
              <a:rPr lang="pt-PT" altLang="pt-PT" b="1">
                <a:latin typeface="Albertus Extra Bold" pitchFamily="34" charset="0"/>
              </a:rPr>
              <a:t> PARA CONSULTAR AS FONTES DE INFORMAÇÃO, PARA INTERROGAR AS BASES BIBLIOGRÁFICAS LOCAIS E OS INSTRUMENTOS </a:t>
            </a:r>
            <a:r>
              <a:rPr lang="pt-PT" altLang="pt-PT" b="1" i="1">
                <a:latin typeface="Albertus Extra Bold" pitchFamily="34" charset="0"/>
              </a:rPr>
              <a:t>ONLINE</a:t>
            </a:r>
            <a:r>
              <a:rPr lang="pt-PT" altLang="pt-PT" b="1">
                <a:latin typeface="Albertus Extra Bold" pitchFamily="34" charset="0"/>
              </a:rPr>
              <a:t> (INTERNET).</a:t>
            </a:r>
            <a:endParaRPr lang="en-GB" altLang="pt-PT" b="1">
              <a:latin typeface="Albertus Extra Bold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4191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>
                <a:latin typeface="Albertus Extra Bold" pitchFamily="34" charset="0"/>
                <a:sym typeface="MapInfo Cartographic" pitchFamily="18" charset="2"/>
              </a:rPr>
              <a:t></a:t>
            </a:r>
            <a:r>
              <a:rPr lang="pt-PT" altLang="pt-PT" b="1">
                <a:latin typeface="Albertus Extra Bold" pitchFamily="34" charset="0"/>
              </a:rPr>
              <a:t> PARA FAZER A TRIAGEM DOS RESULTADOS.</a:t>
            </a:r>
            <a:endParaRPr lang="en-GB" altLang="pt-PT" b="1">
              <a:latin typeface="Albertus Extra Bold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47244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>
                <a:latin typeface="Albertus Extra Bold" pitchFamily="34" charset="0"/>
                <a:sym typeface="MapInfo Cartographic" pitchFamily="18" charset="2"/>
              </a:rPr>
              <a:t></a:t>
            </a:r>
            <a:r>
              <a:rPr lang="pt-PT" altLang="pt-PT" b="1">
                <a:latin typeface="Albertus Extra Bold" pitchFamily="34" charset="0"/>
              </a:rPr>
              <a:t> PARA FACILITAR O TRATAMENTO POSTERIOR DOS DOCUMENTOS ENCONTRADOS. AS PALAVRAS-CHAVE PERMITEM REFERENCIAR E ISOLAR AS PASSAGENS QUE SE REFEREM AO TEMA TRATADO.</a:t>
            </a:r>
            <a:endParaRPr lang="en-GB" altLang="pt-PT" b="1"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2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609600"/>
            <a:ext cx="12071076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b="1" smtClean="0">
                <a:latin typeface="Albertus Extra Bold" pitchFamily="34" charset="0"/>
              </a:rPr>
              <a:t>2) LOCALIZAR A INFORMAÇÃO</a:t>
            </a:r>
            <a:endParaRPr lang="en-GB" b="1" dirty="0" smtClean="0">
              <a:latin typeface="Albertus Extra Bold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466084" y="1576536"/>
            <a:ext cx="2286000" cy="4876800"/>
            <a:chOff x="2400" y="912"/>
            <a:chExt cx="1440" cy="3072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2400" y="1344"/>
              <a:ext cx="1440" cy="2640"/>
            </a:xfrm>
            <a:prstGeom prst="rect">
              <a:avLst/>
            </a:prstGeom>
            <a:solidFill>
              <a:schemeClr val="tx1"/>
            </a:solidFill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/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0" y="912"/>
              <a:ext cx="1440" cy="2475"/>
              <a:chOff x="2400" y="912"/>
              <a:chExt cx="1440" cy="2475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1440" cy="33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444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pt-PT" altLang="pt-PT" sz="2200" b="1" dirty="0">
                    <a:latin typeface="Albertus Extra Bold" pitchFamily="34" charset="0"/>
                  </a:rPr>
                  <a:t>Como?</a:t>
                </a:r>
                <a:endParaRPr lang="en-GB" altLang="pt-PT" sz="2200" b="1" dirty="0">
                  <a:latin typeface="Albertus Extra Bold" pitchFamily="34" charset="0"/>
                </a:endParaRPr>
              </a:p>
            </p:txBody>
          </p:sp>
          <p:sp>
            <p:nvSpPr>
              <p:cNvPr id="7" name="Text Box 10"/>
              <p:cNvSpPr txBox="1">
                <a:spLocks noChangeArrowheads="1"/>
              </p:cNvSpPr>
              <p:nvPr/>
            </p:nvSpPr>
            <p:spPr bwMode="auto">
              <a:xfrm>
                <a:off x="2400" y="1392"/>
                <a:ext cx="1440" cy="1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40000"/>
                  </a:spcBef>
                </a:pPr>
                <a:endParaRPr lang="pt-PT" altLang="pt-PT" sz="1800" b="1" dirty="0">
                  <a:solidFill>
                    <a:srgbClr val="116F07"/>
                  </a:solidFill>
                  <a:latin typeface="Albertus Extra Bold" pitchFamily="34" charset="0"/>
                  <a:sym typeface="Monotype Sorts" pitchFamily="2" charset="2"/>
                </a:endParaRPr>
              </a:p>
              <a:p>
                <a:pPr eaLnBrk="1" hangingPunct="1">
                  <a:spcBef>
                    <a:spcPct val="40000"/>
                  </a:spcBef>
                </a:pPr>
                <a:endParaRPr lang="pt-PT" altLang="pt-PT" sz="1800" b="1" dirty="0">
                  <a:solidFill>
                    <a:srgbClr val="116F07"/>
                  </a:solidFill>
                  <a:latin typeface="Albertus Extra Bold" pitchFamily="34" charset="0"/>
                  <a:sym typeface="Monotype Sorts" pitchFamily="2" charset="2"/>
                </a:endParaRPr>
              </a:p>
              <a:p>
                <a:pPr eaLnBrk="1" hangingPunct="1">
                  <a:spcBef>
                    <a:spcPct val="40000"/>
                  </a:spcBef>
                </a:pPr>
                <a:r>
                  <a:rPr lang="pt-PT" altLang="pt-PT" sz="1800" b="1" dirty="0">
                    <a:solidFill>
                      <a:srgbClr val="116F07"/>
                    </a:solidFill>
                    <a:latin typeface="Albertus Extra Bold" pitchFamily="34" charset="0"/>
                    <a:sym typeface="Monotype Sorts" pitchFamily="2" charset="2"/>
                  </a:rPr>
                  <a:t> </a:t>
                </a:r>
                <a:r>
                  <a:rPr lang="pt-PT" altLang="pt-PT" sz="1800" b="1" dirty="0">
                    <a:solidFill>
                      <a:schemeClr val="bg1"/>
                    </a:solidFill>
                    <a:latin typeface="Albertus Extra Bold" pitchFamily="34" charset="0"/>
                    <a:sym typeface="Monotype Sorts" pitchFamily="2" charset="2"/>
                  </a:rPr>
                  <a:t>Identificação dos lugares e das </a:t>
                </a:r>
                <a:r>
                  <a:rPr lang="pt-PT" altLang="pt-PT" sz="1800" b="1" dirty="0" err="1">
                    <a:solidFill>
                      <a:schemeClr val="bg1"/>
                    </a:solidFill>
                    <a:latin typeface="Albertus Extra Bold" pitchFamily="34" charset="0"/>
                    <a:sym typeface="Monotype Sorts" pitchFamily="2" charset="2"/>
                  </a:rPr>
                  <a:t>pessoas-chave</a:t>
                </a:r>
                <a:r>
                  <a:rPr lang="pt-PT" altLang="pt-PT" sz="1800" b="1" dirty="0">
                    <a:solidFill>
                      <a:schemeClr val="bg1"/>
                    </a:solidFill>
                    <a:latin typeface="Albertus Extra Bold" pitchFamily="34" charset="0"/>
                    <a:sym typeface="Monotype Sorts" pitchFamily="2" charset="2"/>
                  </a:rPr>
                  <a:t> na organização e no exterior.</a:t>
                </a:r>
              </a:p>
              <a:p>
                <a:pPr eaLnBrk="1" hangingPunct="1">
                  <a:spcBef>
                    <a:spcPct val="40000"/>
                  </a:spcBef>
                </a:pPr>
                <a:r>
                  <a:rPr lang="pt-PT" altLang="pt-PT" sz="1800" b="1" dirty="0">
                    <a:solidFill>
                      <a:srgbClr val="116F07"/>
                    </a:solidFill>
                    <a:latin typeface="Albertus Extra Bold" pitchFamily="34" charset="0"/>
                    <a:sym typeface="Monotype Sorts" pitchFamily="2" charset="2"/>
                  </a:rPr>
                  <a:t></a:t>
                </a:r>
                <a:r>
                  <a:rPr lang="pt-PT" altLang="pt-PT" sz="1800" b="1" dirty="0">
                    <a:solidFill>
                      <a:schemeClr val="bg1"/>
                    </a:solidFill>
                    <a:latin typeface="Albertus Extra Bold" pitchFamily="34" charset="0"/>
                    <a:sym typeface="Monotype Sorts" pitchFamily="2" charset="2"/>
                  </a:rPr>
                  <a:t>Conhecimentos sobre os sistemas documentais.</a:t>
                </a:r>
              </a:p>
            </p:txBody>
          </p:sp>
        </p:grp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8056884" y="1576536"/>
            <a:ext cx="2286000" cy="4876800"/>
            <a:chOff x="4032" y="912"/>
            <a:chExt cx="1440" cy="3072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032" y="1344"/>
              <a:ext cx="1440" cy="2640"/>
            </a:xfrm>
            <a:prstGeom prst="rect">
              <a:avLst/>
            </a:prstGeom>
            <a:solidFill>
              <a:schemeClr val="tx1"/>
            </a:solidFill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032" y="912"/>
              <a:ext cx="1440" cy="3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sz="2200" b="1" dirty="0">
                  <a:latin typeface="Albertus Extra Bold" pitchFamily="34" charset="0"/>
                </a:rPr>
                <a:t>Utensílios/Meios</a:t>
              </a:r>
              <a:endParaRPr lang="en-GB" altLang="pt-PT" sz="2200" b="1" dirty="0">
                <a:latin typeface="Albertus Extra Bold" pitchFamily="34" charset="0"/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032" y="1344"/>
              <a:ext cx="1440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endParaRPr>
            </a:p>
            <a:p>
              <a:pPr eaLnBrk="1" hangingPunct="1">
                <a:spcBef>
                  <a:spcPct val="50000"/>
                </a:spcBef>
              </a:pPr>
              <a:endPara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pt-PT" altLang="pt-PT" sz="1800" b="1">
                  <a:solidFill>
                    <a:srgbClr val="116F07"/>
                  </a:solidFill>
                  <a:latin typeface="Albertus Extra Bold" pitchFamily="34" charset="0"/>
                  <a:sym typeface="Monotype Sorts" pitchFamily="2" charset="2"/>
                </a:rPr>
                <a:t></a:t>
              </a:r>
              <a:r>
                <a:rPr lang="pt-PT" altLang="pt-PT">
                  <a:solidFill>
                    <a:schemeClr val="bg1"/>
                  </a:solidFill>
                </a:rPr>
                <a:t> </a:t>
              </a:r>
              <a:r>
                <a:rPr lang="pt-PT" altLang="pt-PT" sz="1800" b="1">
                  <a:solidFill>
                    <a:schemeClr val="bg1"/>
                  </a:solidFill>
                  <a:latin typeface="Albertus Extra Bold" pitchFamily="34" charset="0"/>
                </a:rPr>
                <a:t>Organograma da organização.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t-PT" altLang="pt-PT" sz="1800" b="1">
                  <a:solidFill>
                    <a:srgbClr val="116F07"/>
                  </a:solidFill>
                  <a:latin typeface="Albertus Extra Bold" pitchFamily="34" charset="0"/>
                  <a:sym typeface="Monotype Sorts" pitchFamily="2" charset="2"/>
                </a:rPr>
                <a:t> </a:t>
              </a:r>
              <a:r>
                <a:rPr lang="pt-PT" altLang="pt-PT" sz="1800" b="1">
                  <a:solidFill>
                    <a:schemeClr val="bg1"/>
                  </a:solidFill>
                  <a:latin typeface="Albertus Extra Bold" pitchFamily="34" charset="0"/>
                  <a:sym typeface="Monotype Sorts" pitchFamily="2" charset="2"/>
                </a:rPr>
                <a:t>Inventário dos recursos locais.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t-PT" altLang="pt-PT" sz="1800" b="1">
                  <a:solidFill>
                    <a:srgbClr val="116F07"/>
                  </a:solidFill>
                  <a:latin typeface="Albertus Extra Bold" pitchFamily="34" charset="0"/>
                  <a:sym typeface="Monotype Sorts" pitchFamily="2" charset="2"/>
                </a:rPr>
                <a:t> </a:t>
              </a:r>
              <a:r>
                <a:rPr lang="pt-PT" altLang="pt-PT" sz="1800" b="1">
                  <a:solidFill>
                    <a:schemeClr val="bg1"/>
                  </a:solidFill>
                  <a:latin typeface="Albertus Extra Bold" pitchFamily="34" charset="0"/>
                  <a:sym typeface="Monotype Sorts" pitchFamily="2" charset="2"/>
                </a:rPr>
                <a:t>Planear, definir horários, marcar encontros.</a:t>
              </a:r>
              <a:endParaRPr lang="en-GB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endParaRPr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1960884" y="1576536"/>
            <a:ext cx="3200400" cy="4876800"/>
            <a:chOff x="192" y="912"/>
            <a:chExt cx="2016" cy="3072"/>
          </a:xfrm>
        </p:grpSpPr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78" y="912"/>
              <a:ext cx="17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 sz="2200">
                <a:solidFill>
                  <a:schemeClr val="bg1"/>
                </a:solidFill>
                <a:latin typeface="Albertus Extra Bold" pitchFamily="34" charset="0"/>
              </a:endParaRPr>
            </a:p>
          </p:txBody>
        </p: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192" y="912"/>
              <a:ext cx="2016" cy="3072"/>
              <a:chOff x="192" y="912"/>
              <a:chExt cx="1968" cy="3072"/>
            </a:xfrm>
          </p:grpSpPr>
          <p:sp>
            <p:nvSpPr>
              <p:cNvPr id="15" name="Rectangle 18"/>
              <p:cNvSpPr>
                <a:spLocks noChangeArrowheads="1"/>
              </p:cNvSpPr>
              <p:nvPr/>
            </p:nvSpPr>
            <p:spPr bwMode="auto">
              <a:xfrm>
                <a:off x="192" y="1344"/>
                <a:ext cx="1968" cy="2640"/>
              </a:xfrm>
              <a:prstGeom prst="rect">
                <a:avLst/>
              </a:prstGeom>
              <a:solidFill>
                <a:schemeClr val="tx1"/>
              </a:solidFill>
              <a:ln w="444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PT" altLang="pt-PT" b="1">
                  <a:solidFill>
                    <a:schemeClr val="bg1"/>
                  </a:solidFill>
                  <a:latin typeface="Albertus Extra Bold" pitchFamily="34" charset="0"/>
                </a:endParaRPr>
              </a:p>
            </p:txBody>
          </p:sp>
          <p:grpSp>
            <p:nvGrpSpPr>
              <p:cNvPr id="16" name="Group 19"/>
              <p:cNvGrpSpPr>
                <a:grpSpLocks/>
              </p:cNvGrpSpPr>
              <p:nvPr/>
            </p:nvGrpSpPr>
            <p:grpSpPr bwMode="auto">
              <a:xfrm>
                <a:off x="192" y="912"/>
                <a:ext cx="1968" cy="1840"/>
                <a:chOff x="192" y="912"/>
                <a:chExt cx="1968" cy="1840"/>
              </a:xfrm>
            </p:grpSpPr>
            <p:sp>
              <p:nvSpPr>
                <p:cNvPr id="17" name="Rectangle 20"/>
                <p:cNvSpPr>
                  <a:spLocks noChangeArrowheads="1"/>
                </p:cNvSpPr>
                <p:nvPr/>
              </p:nvSpPr>
              <p:spPr bwMode="auto">
                <a:xfrm>
                  <a:off x="192" y="912"/>
                  <a:ext cx="1968" cy="33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444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endParaRPr lang="pt-PT" altLang="pt-PT"/>
                </a:p>
              </p:txBody>
            </p:sp>
            <p:sp>
              <p:nvSpPr>
                <p:cNvPr id="18" name="Rectangle 21"/>
                <p:cNvSpPr>
                  <a:spLocks noChangeArrowheads="1"/>
                </p:cNvSpPr>
                <p:nvPr/>
              </p:nvSpPr>
              <p:spPr bwMode="auto">
                <a:xfrm>
                  <a:off x="240" y="1466"/>
                  <a:ext cx="1872" cy="1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Aft>
                      <a:spcPct val="70000"/>
                    </a:spcAft>
                  </a:pPr>
                  <a:endParaRPr lang="pt-PT" altLang="pt-PT" sz="1800" b="1" dirty="0">
                    <a:solidFill>
                      <a:srgbClr val="116F07"/>
                    </a:solidFill>
                    <a:latin typeface="Albertus Extra Bold" pitchFamily="34" charset="0"/>
                    <a:sym typeface="Monotype Sorts" pitchFamily="2" charset="2"/>
                  </a:endParaRPr>
                </a:p>
                <a:p>
                  <a:pPr eaLnBrk="1" hangingPunct="1">
                    <a:spcAft>
                      <a:spcPct val="70000"/>
                    </a:spcAft>
                  </a:pPr>
                  <a:endParaRPr lang="pt-PT" altLang="pt-PT" sz="1800" b="1" dirty="0">
                    <a:solidFill>
                      <a:srgbClr val="116F07"/>
                    </a:solidFill>
                    <a:latin typeface="Albertus Extra Bold" pitchFamily="34" charset="0"/>
                    <a:sym typeface="Monotype Sorts" pitchFamily="2" charset="2"/>
                  </a:endParaRPr>
                </a:p>
                <a:p>
                  <a:pPr eaLnBrk="1" hangingPunct="1">
                    <a:spcAft>
                      <a:spcPct val="70000"/>
                    </a:spcAft>
                  </a:pPr>
                  <a:endParaRPr lang="pt-PT" altLang="pt-PT" sz="1800" b="1" dirty="0">
                    <a:solidFill>
                      <a:srgbClr val="116F07"/>
                    </a:solidFill>
                    <a:latin typeface="Albertus Extra Bold" pitchFamily="34" charset="0"/>
                    <a:sym typeface="Monotype Sorts" pitchFamily="2" charset="2"/>
                  </a:endParaRPr>
                </a:p>
                <a:p>
                  <a:pPr eaLnBrk="1" hangingPunct="1">
                    <a:spcAft>
                      <a:spcPct val="70000"/>
                    </a:spcAft>
                  </a:pPr>
                  <a:r>
                    <a:rPr lang="pt-PT" altLang="pt-PT" sz="1800" b="1" dirty="0">
                      <a:solidFill>
                        <a:srgbClr val="116F07"/>
                      </a:solidFill>
                      <a:latin typeface="Albertus Extra Bold" pitchFamily="34" charset="0"/>
                      <a:sym typeface="Monotype Sorts" pitchFamily="2" charset="2"/>
                    </a:rPr>
                    <a:t></a:t>
                  </a:r>
                  <a:r>
                    <a:rPr lang="pt-PT" altLang="pt-PT" sz="1800" b="1" dirty="0">
                      <a:solidFill>
                        <a:schemeClr val="bg1"/>
                      </a:solidFill>
                      <a:latin typeface="Albertus Extra Bold" pitchFamily="34" charset="0"/>
                    </a:rPr>
                    <a:t> Dominar o “espaço documental”.</a:t>
                  </a:r>
                </a:p>
              </p:txBody>
            </p:sp>
            <p:sp>
              <p:nvSpPr>
                <p:cNvPr id="1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40" y="986"/>
                  <a:ext cx="1823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pt-PT" altLang="pt-PT" sz="2200" b="1" dirty="0">
                      <a:latin typeface="Albertus Extra Bold" pitchFamily="34" charset="0"/>
                    </a:rPr>
                    <a:t>O que significa?</a:t>
                  </a:r>
                  <a:endParaRPr lang="en-GB" altLang="pt-PT" sz="2200" b="1" dirty="0">
                    <a:latin typeface="Albertus Extra Bold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3788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-1" y="304800"/>
            <a:ext cx="12188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PT" sz="1600" b="1" dirty="0">
                <a:latin typeface="Albertus Extra Bold" pitchFamily="34" charset="0"/>
              </a:rPr>
              <a:t>FONTES DE INFORMAÇÃO SOCIOLÓGICA</a:t>
            </a:r>
            <a:endParaRPr lang="en-GB" altLang="pt-PT" sz="1600" b="1" dirty="0">
              <a:latin typeface="Albertus Extra Bold" pitchFamily="34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0" y="609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b="1" smtClean="0">
                <a:latin typeface="Albertus Extra Bold" pitchFamily="34" charset="0"/>
              </a:rPr>
              <a:t>INVENTÁRIO DOS RECURSOS LOCAIS</a:t>
            </a:r>
            <a:endParaRPr lang="en-GB" b="1" smtClean="0">
              <a:latin typeface="Albertus Extra Bold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8600" y="1447800"/>
            <a:ext cx="4114800" cy="533400"/>
          </a:xfrm>
          <a:prstGeom prst="rect">
            <a:avLst/>
          </a:prstGeom>
          <a:solidFill>
            <a:schemeClr val="tx1"/>
          </a:solidFill>
          <a:ln w="635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b="1" dirty="0">
                <a:solidFill>
                  <a:schemeClr val="bg1"/>
                </a:solidFill>
                <a:latin typeface="Albertus Extra Bold" pitchFamily="34" charset="0"/>
              </a:rPr>
              <a:t>O QUE É?</a:t>
            </a:r>
            <a:endParaRPr lang="en-GB" altLang="pt-PT" b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04800" y="3124200"/>
            <a:ext cx="4114800" cy="533400"/>
          </a:xfrm>
          <a:prstGeom prst="rect">
            <a:avLst/>
          </a:prstGeom>
          <a:solidFill>
            <a:schemeClr val="tx1">
              <a:lumMod val="95000"/>
            </a:schemeClr>
          </a:solidFill>
          <a:ln w="635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b="1" dirty="0">
                <a:solidFill>
                  <a:schemeClr val="bg1"/>
                </a:solidFill>
                <a:latin typeface="Albertus Extra Bold" pitchFamily="34" charset="0"/>
              </a:rPr>
              <a:t>PORQUÊ?</a:t>
            </a:r>
            <a:endParaRPr lang="en-GB" altLang="pt-PT" b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04800" y="4876800"/>
            <a:ext cx="4191000" cy="5334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b="1" dirty="0">
                <a:solidFill>
                  <a:schemeClr val="bg1"/>
                </a:solidFill>
                <a:latin typeface="Albertus Extra Bold" pitchFamily="34" charset="0"/>
              </a:rPr>
              <a:t>COMO O ENRIQUECER</a:t>
            </a:r>
            <a:r>
              <a:rPr lang="pt-PT" altLang="pt-PT" b="1" dirty="0" smtClean="0">
                <a:solidFill>
                  <a:schemeClr val="bg1"/>
                </a:solidFill>
                <a:latin typeface="Albertus Extra Bold" pitchFamily="34" charset="0"/>
              </a:rPr>
              <a:t>?</a:t>
            </a:r>
            <a:endParaRPr lang="en-GB" altLang="pt-PT" b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57200" y="2133600"/>
            <a:ext cx="8686800" cy="838200"/>
          </a:xfrm>
          <a:prstGeom prst="rect">
            <a:avLst/>
          </a:prstGeom>
          <a:solidFill>
            <a:schemeClr val="tx1"/>
          </a:solidFill>
          <a:ln w="635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sz="1800" b="1" dirty="0">
                <a:solidFill>
                  <a:schemeClr val="bg1"/>
                </a:solidFill>
                <a:latin typeface="Albertus Extra Bold" pitchFamily="34" charset="0"/>
              </a:rPr>
              <a:t>RECENSEAMENTO DOS RECURSOS MAIS PRÓXIMOS</a:t>
            </a:r>
          </a:p>
          <a:p>
            <a:pPr algn="ctr" eaLnBrk="1" hangingPunct="1"/>
            <a:r>
              <a:rPr lang="pt-PT" altLang="pt-PT" sz="1800" b="1" dirty="0">
                <a:solidFill>
                  <a:schemeClr val="bg1"/>
                </a:solidFill>
                <a:latin typeface="Albertus Extra Bold" pitchFamily="34" charset="0"/>
              </a:rPr>
              <a:t>SUSCEPTÍVEIS DE SEREM ÚTEIS E ACESSÍVEIS AO INVESTIGADOR.</a:t>
            </a:r>
            <a:endParaRPr lang="en-GB" altLang="pt-PT" sz="1800" b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57200" y="3810000"/>
            <a:ext cx="8686800" cy="838200"/>
          </a:xfrm>
          <a:prstGeom prst="rect">
            <a:avLst/>
          </a:prstGeom>
          <a:solidFill>
            <a:schemeClr val="tx1">
              <a:lumMod val="95000"/>
            </a:schemeClr>
          </a:solidFill>
          <a:ln w="635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sz="1800" b="1" dirty="0">
                <a:solidFill>
                  <a:schemeClr val="bg1"/>
                </a:solidFill>
                <a:latin typeface="Albertus Extra Bold" pitchFamily="34" charset="0"/>
              </a:rPr>
              <a:t>FACILITAR O ACESSO DO INVESTIGADOR A ESSAS PESSOAS E LUGARES.</a:t>
            </a:r>
            <a:endParaRPr lang="en-GB" altLang="pt-PT" sz="1800" b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57200" y="5562600"/>
            <a:ext cx="8686800" cy="8382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sz="1800" b="1" dirty="0">
                <a:solidFill>
                  <a:schemeClr val="bg1"/>
                </a:solidFill>
                <a:latin typeface="Albertus Extra Bold" pitchFamily="34" charset="0"/>
              </a:rPr>
              <a:t>PROCURANDO ESTABELECER CONTATOS DIRETOS.</a:t>
            </a:r>
            <a:endParaRPr lang="en-GB" altLang="pt-PT" sz="1800" b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2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609600"/>
            <a:ext cx="12071076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b="1" dirty="0" smtClean="0">
                <a:latin typeface="Albertus Extra Bold" pitchFamily="34" charset="0"/>
              </a:rPr>
              <a:t>LOCALIZAR A INFORMAÇÃO</a:t>
            </a:r>
            <a:endParaRPr lang="en-GB" b="1" dirty="0" smtClean="0">
              <a:latin typeface="Albertus Extra Bold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94076" y="1576536"/>
            <a:ext cx="2286000" cy="4876800"/>
            <a:chOff x="2400" y="912"/>
            <a:chExt cx="1440" cy="3072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2400" y="1344"/>
              <a:ext cx="1440" cy="2640"/>
            </a:xfrm>
            <a:prstGeom prst="rect">
              <a:avLst/>
            </a:prstGeom>
            <a:solidFill>
              <a:schemeClr val="tx1"/>
            </a:solidFill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/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0" y="912"/>
              <a:ext cx="1440" cy="1991"/>
              <a:chOff x="2400" y="912"/>
              <a:chExt cx="1440" cy="1991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1440" cy="33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444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pt-PT" altLang="pt-PT" sz="2200" b="1" dirty="0">
                    <a:latin typeface="Albertus Extra Bold" pitchFamily="34" charset="0"/>
                  </a:rPr>
                  <a:t>Como?</a:t>
                </a:r>
                <a:endParaRPr lang="en-GB" altLang="pt-PT" sz="2200" b="1" dirty="0">
                  <a:latin typeface="Albertus Extra Bold" pitchFamily="34" charset="0"/>
                </a:endParaRPr>
              </a:p>
            </p:txBody>
          </p:sp>
          <p:sp>
            <p:nvSpPr>
              <p:cNvPr id="7" name="Text Box 10"/>
              <p:cNvSpPr txBox="1">
                <a:spLocks noChangeArrowheads="1"/>
              </p:cNvSpPr>
              <p:nvPr/>
            </p:nvSpPr>
            <p:spPr bwMode="auto">
              <a:xfrm>
                <a:off x="2400" y="1392"/>
                <a:ext cx="1440" cy="1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40000"/>
                  </a:spcBef>
                </a:pPr>
                <a:r>
                  <a:rPr lang="pt-PT" altLang="pt-PT" sz="1800" b="1">
                    <a:solidFill>
                      <a:srgbClr val="116F07"/>
                    </a:solidFill>
                    <a:latin typeface="Albertus Extra Bold" pitchFamily="34" charset="0"/>
                    <a:sym typeface="Monotype Sorts" pitchFamily="2" charset="2"/>
                  </a:rPr>
                  <a:t> </a:t>
                </a:r>
                <a:r>
                  <a:rPr lang="pt-PT" altLang="pt-PT" sz="1800" b="1">
                    <a:solidFill>
                      <a:schemeClr val="bg1"/>
                    </a:solidFill>
                    <a:latin typeface="Albertus Extra Bold" pitchFamily="34" charset="0"/>
                    <a:sym typeface="Monotype Sorts" pitchFamily="2" charset="2"/>
                  </a:rPr>
                  <a:t>Identificação dos lugares e das pessoas-chave na organização e no exterior.</a:t>
                </a:r>
              </a:p>
              <a:p>
                <a:pPr eaLnBrk="1" hangingPunct="1">
                  <a:spcBef>
                    <a:spcPct val="40000"/>
                  </a:spcBef>
                </a:pPr>
                <a:r>
                  <a:rPr lang="pt-PT" altLang="pt-PT" sz="1800" b="1">
                    <a:solidFill>
                      <a:srgbClr val="116F07"/>
                    </a:solidFill>
                    <a:latin typeface="Albertus Extra Bold" pitchFamily="34" charset="0"/>
                    <a:sym typeface="Monotype Sorts" pitchFamily="2" charset="2"/>
                  </a:rPr>
                  <a:t></a:t>
                </a:r>
                <a:r>
                  <a:rPr lang="pt-PT" altLang="pt-PT" sz="1800" b="1">
                    <a:solidFill>
                      <a:schemeClr val="bg1"/>
                    </a:solidFill>
                    <a:latin typeface="Albertus Extra Bold" pitchFamily="34" charset="0"/>
                    <a:sym typeface="Monotype Sorts" pitchFamily="2" charset="2"/>
                  </a:rPr>
                  <a:t>Conhecimentos sobre os sistemas documentais.</a:t>
                </a:r>
                <a:endParaRPr lang="pt-PT" altLang="pt-PT" sz="1800" b="1">
                  <a:solidFill>
                    <a:srgbClr val="003366"/>
                  </a:solidFill>
                  <a:latin typeface="Albertus Extra Bold" pitchFamily="34" charset="0"/>
                  <a:sym typeface="Monotype Sorts" pitchFamily="2" charset="2"/>
                </a:endParaRPr>
              </a:p>
            </p:txBody>
          </p:sp>
        </p:grp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984876" y="1576536"/>
            <a:ext cx="2286000" cy="4876800"/>
            <a:chOff x="4032" y="912"/>
            <a:chExt cx="1440" cy="3072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032" y="1344"/>
              <a:ext cx="1440" cy="2640"/>
            </a:xfrm>
            <a:prstGeom prst="rect">
              <a:avLst/>
            </a:prstGeom>
            <a:solidFill>
              <a:schemeClr val="tx1"/>
            </a:solidFill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032" y="912"/>
              <a:ext cx="1440" cy="3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sz="2200" b="1" dirty="0">
                  <a:latin typeface="Albertus Extra Bold" pitchFamily="34" charset="0"/>
                </a:rPr>
                <a:t>Utensílios/Meios</a:t>
              </a:r>
              <a:endParaRPr lang="en-GB" altLang="pt-PT" sz="2200" b="1" dirty="0">
                <a:latin typeface="Albertus Extra Bold" pitchFamily="34" charset="0"/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032" y="1344"/>
              <a:ext cx="1440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PT" altLang="pt-PT" sz="1800" b="1">
                  <a:solidFill>
                    <a:srgbClr val="116F07"/>
                  </a:solidFill>
                  <a:latin typeface="Albertus Extra Bold" pitchFamily="34" charset="0"/>
                  <a:sym typeface="Monotype Sorts" pitchFamily="2" charset="2"/>
                </a:rPr>
                <a:t></a:t>
              </a:r>
              <a:r>
                <a:rPr lang="pt-PT" altLang="pt-PT">
                  <a:solidFill>
                    <a:schemeClr val="bg1"/>
                  </a:solidFill>
                </a:rPr>
                <a:t> </a:t>
              </a:r>
              <a:r>
                <a:rPr lang="pt-PT" altLang="pt-PT" sz="1800" b="1">
                  <a:solidFill>
                    <a:schemeClr val="bg1"/>
                  </a:solidFill>
                  <a:latin typeface="Albertus Extra Bold" pitchFamily="34" charset="0"/>
                </a:rPr>
                <a:t>Organograma da organização.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t-PT" altLang="pt-PT" sz="1800" b="1">
                  <a:solidFill>
                    <a:srgbClr val="116F07"/>
                  </a:solidFill>
                  <a:latin typeface="Albertus Extra Bold" pitchFamily="34" charset="0"/>
                  <a:sym typeface="Monotype Sorts" pitchFamily="2" charset="2"/>
                </a:rPr>
                <a:t> </a:t>
              </a:r>
              <a:r>
                <a:rPr lang="pt-PT" altLang="pt-PT" sz="1800" b="1">
                  <a:solidFill>
                    <a:schemeClr val="bg1"/>
                  </a:solidFill>
                  <a:latin typeface="Albertus Extra Bold" pitchFamily="34" charset="0"/>
                  <a:sym typeface="Monotype Sorts" pitchFamily="2" charset="2"/>
                </a:rPr>
                <a:t>Inventário dos recursos locais.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t-PT" altLang="pt-PT" sz="1800" b="1">
                  <a:solidFill>
                    <a:srgbClr val="116F07"/>
                  </a:solidFill>
                  <a:latin typeface="Albertus Extra Bold" pitchFamily="34" charset="0"/>
                  <a:sym typeface="Monotype Sorts" pitchFamily="2" charset="2"/>
                </a:rPr>
                <a:t> </a:t>
              </a:r>
              <a:r>
                <a:rPr lang="pt-PT" altLang="pt-PT" sz="1800" b="1">
                  <a:solidFill>
                    <a:schemeClr val="bg1"/>
                  </a:solidFill>
                  <a:latin typeface="Albertus Extra Bold" pitchFamily="34" charset="0"/>
                  <a:sym typeface="Monotype Sorts" pitchFamily="2" charset="2"/>
                </a:rPr>
                <a:t>Planear, definir horários, marcar encontros.</a:t>
              </a:r>
              <a:endParaRPr lang="en-GB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endParaRPr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1888876" y="1576536"/>
            <a:ext cx="3200400" cy="4876800"/>
            <a:chOff x="192" y="912"/>
            <a:chExt cx="2016" cy="3072"/>
          </a:xfrm>
        </p:grpSpPr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78" y="912"/>
              <a:ext cx="17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 sz="2200">
                <a:solidFill>
                  <a:schemeClr val="bg1"/>
                </a:solidFill>
                <a:latin typeface="Albertus Extra Bold" pitchFamily="34" charset="0"/>
              </a:endParaRPr>
            </a:p>
          </p:txBody>
        </p: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192" y="912"/>
              <a:ext cx="2016" cy="3072"/>
              <a:chOff x="192" y="912"/>
              <a:chExt cx="1968" cy="3072"/>
            </a:xfrm>
          </p:grpSpPr>
          <p:sp>
            <p:nvSpPr>
              <p:cNvPr id="15" name="Rectangle 18"/>
              <p:cNvSpPr>
                <a:spLocks noChangeArrowheads="1"/>
              </p:cNvSpPr>
              <p:nvPr/>
            </p:nvSpPr>
            <p:spPr bwMode="auto">
              <a:xfrm>
                <a:off x="192" y="1344"/>
                <a:ext cx="1968" cy="2640"/>
              </a:xfrm>
              <a:prstGeom prst="rect">
                <a:avLst/>
              </a:prstGeom>
              <a:solidFill>
                <a:schemeClr val="tx1"/>
              </a:solidFill>
              <a:ln w="444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PT" altLang="pt-PT" b="1">
                  <a:solidFill>
                    <a:schemeClr val="bg1"/>
                  </a:solidFill>
                  <a:latin typeface="Albertus Extra Bold" pitchFamily="34" charset="0"/>
                </a:endParaRPr>
              </a:p>
            </p:txBody>
          </p:sp>
          <p:grpSp>
            <p:nvGrpSpPr>
              <p:cNvPr id="16" name="Group 19"/>
              <p:cNvGrpSpPr>
                <a:grpSpLocks/>
              </p:cNvGrpSpPr>
              <p:nvPr/>
            </p:nvGrpSpPr>
            <p:grpSpPr bwMode="auto">
              <a:xfrm>
                <a:off x="192" y="912"/>
                <a:ext cx="1968" cy="1840"/>
                <a:chOff x="192" y="912"/>
                <a:chExt cx="1968" cy="1840"/>
              </a:xfrm>
            </p:grpSpPr>
            <p:sp>
              <p:nvSpPr>
                <p:cNvPr id="17" name="Rectangle 20"/>
                <p:cNvSpPr>
                  <a:spLocks noChangeArrowheads="1"/>
                </p:cNvSpPr>
                <p:nvPr/>
              </p:nvSpPr>
              <p:spPr bwMode="auto">
                <a:xfrm>
                  <a:off x="192" y="912"/>
                  <a:ext cx="1968" cy="33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444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endParaRPr lang="pt-PT" altLang="pt-PT"/>
                </a:p>
              </p:txBody>
            </p:sp>
            <p:sp>
              <p:nvSpPr>
                <p:cNvPr id="18" name="Rectangle 21"/>
                <p:cNvSpPr>
                  <a:spLocks noChangeArrowheads="1"/>
                </p:cNvSpPr>
                <p:nvPr/>
              </p:nvSpPr>
              <p:spPr bwMode="auto">
                <a:xfrm>
                  <a:off x="240" y="1466"/>
                  <a:ext cx="1872" cy="1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Aft>
                      <a:spcPct val="70000"/>
                    </a:spcAft>
                  </a:pPr>
                  <a:endParaRPr lang="pt-PT" altLang="pt-PT" sz="1800" b="1">
                    <a:solidFill>
                      <a:srgbClr val="116F07"/>
                    </a:solidFill>
                    <a:latin typeface="Albertus Extra Bold" pitchFamily="34" charset="0"/>
                    <a:sym typeface="Monotype Sorts" pitchFamily="2" charset="2"/>
                  </a:endParaRPr>
                </a:p>
                <a:p>
                  <a:pPr eaLnBrk="1" hangingPunct="1">
                    <a:spcAft>
                      <a:spcPct val="70000"/>
                    </a:spcAft>
                  </a:pPr>
                  <a:r>
                    <a:rPr lang="pt-PT" altLang="pt-PT" sz="1800" b="1">
                      <a:solidFill>
                        <a:srgbClr val="116F07"/>
                      </a:solidFill>
                      <a:latin typeface="Albertus Extra Bold" pitchFamily="34" charset="0"/>
                      <a:sym typeface="Monotype Sorts" pitchFamily="2" charset="2"/>
                    </a:rPr>
                    <a:t></a:t>
                  </a:r>
                  <a:r>
                    <a:rPr lang="pt-PT" altLang="pt-PT" sz="1800" b="1">
                      <a:solidFill>
                        <a:schemeClr val="bg1"/>
                      </a:solidFill>
                      <a:latin typeface="Albertus Extra Bold" pitchFamily="34" charset="0"/>
                    </a:rPr>
                    <a:t> Dominar o “espaço documental”.</a:t>
                  </a:r>
                </a:p>
                <a:p>
                  <a:pPr eaLnBrk="1" hangingPunct="1">
                    <a:spcAft>
                      <a:spcPct val="70000"/>
                    </a:spcAft>
                  </a:pPr>
                  <a:endParaRPr lang="pt-PT" altLang="pt-PT" sz="1800" b="1">
                    <a:solidFill>
                      <a:schemeClr val="bg1"/>
                    </a:solidFill>
                    <a:latin typeface="Albertus Extra Bold" pitchFamily="34" charset="0"/>
                  </a:endParaRPr>
                </a:p>
                <a:p>
                  <a:pPr eaLnBrk="1" hangingPunct="1">
                    <a:spcAft>
                      <a:spcPct val="70000"/>
                    </a:spcAft>
                  </a:pPr>
                  <a:endParaRPr lang="pt-PT" altLang="pt-PT" sz="1800" b="1">
                    <a:solidFill>
                      <a:schemeClr val="bg2"/>
                    </a:solidFill>
                    <a:latin typeface="Albertus Extra Bold" pitchFamily="34" charset="0"/>
                  </a:endParaRPr>
                </a:p>
              </p:txBody>
            </p:sp>
            <p:sp>
              <p:nvSpPr>
                <p:cNvPr id="1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40" y="986"/>
                  <a:ext cx="1823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pt-PT" altLang="pt-PT" sz="2200" b="1" dirty="0">
                      <a:latin typeface="Albertus Extra Bold" pitchFamily="34" charset="0"/>
                    </a:rPr>
                    <a:t>O que significa?</a:t>
                  </a:r>
                  <a:endParaRPr lang="en-GB" altLang="pt-PT" sz="2200" b="1" dirty="0">
                    <a:latin typeface="Albertus Extra Bold" pitchFamily="34" charset="0"/>
                  </a:endParaRPr>
                </a:p>
              </p:txBody>
            </p:sp>
          </p:grpSp>
        </p:grpSp>
      </p:grp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2111796" y="4961284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 dirty="0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 dirty="0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</a:rPr>
              <a:t> Procurar os recursos.</a:t>
            </a:r>
            <a:endParaRPr lang="en-GB" altLang="pt-PT" sz="1800" b="1" dirty="0">
              <a:solidFill>
                <a:schemeClr val="accent5">
                  <a:lumMod val="75000"/>
                </a:schemeClr>
              </a:solidFill>
              <a:latin typeface="Albertus Extra Bold" pitchFamily="34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5540796" y="4961284"/>
            <a:ext cx="2209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  <a:sym typeface="Monotype Sorts" pitchFamily="2" charset="2"/>
              </a:rPr>
              <a:t> Utilização dos instrumentos de pesquisa.</a:t>
            </a:r>
            <a:endParaRPr lang="en-GB" altLang="pt-PT" sz="1800" b="1">
              <a:solidFill>
                <a:schemeClr val="accent5">
                  <a:lumMod val="75000"/>
                </a:schemeClr>
              </a:solidFill>
              <a:latin typeface="Albertus Extra Bold" pitchFamily="34" charset="0"/>
              <a:sym typeface="Monotype Sort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996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-1" y="260648"/>
            <a:ext cx="12188825" cy="730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b="1" dirty="0" smtClean="0">
                <a:latin typeface="Albertus Extra Bold" pitchFamily="34" charset="0"/>
              </a:rPr>
              <a:t>RECAPITULAÇÃO</a:t>
            </a:r>
            <a:endParaRPr lang="en-GB" dirty="0" smtClean="0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1905000" y="1676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905000" y="1981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57600" y="1752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PT" dirty="0">
                <a:latin typeface="Albertus Extra Bold" pitchFamily="34" charset="0"/>
              </a:rPr>
              <a:t>Não</a:t>
            </a:r>
            <a:endParaRPr lang="en-GB" altLang="pt-PT" dirty="0">
              <a:latin typeface="Albertus Extra Bold" pitchFamily="34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876800" y="1981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dirty="0">
                <a:solidFill>
                  <a:schemeClr val="bg1"/>
                </a:solidFill>
                <a:latin typeface="Albertus Extra Bold" pitchFamily="34" charset="0"/>
              </a:rPr>
              <a:t>Sabe alguma coisa sobre o </a:t>
            </a:r>
            <a:r>
              <a:rPr lang="pt-PT" altLang="pt-PT" dirty="0" smtClean="0">
                <a:solidFill>
                  <a:schemeClr val="bg1"/>
                </a:solidFill>
                <a:latin typeface="Albertus Extra Bold" pitchFamily="34" charset="0"/>
              </a:rPr>
              <a:t>tema?</a:t>
            </a:r>
            <a:endParaRPr lang="en-GB" altLang="pt-PT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524000" y="2133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PT">
                <a:latin typeface="Albertus Extra Bold" pitchFamily="34" charset="0"/>
              </a:rPr>
              <a:t>Sim</a:t>
            </a:r>
            <a:endParaRPr lang="en-GB" altLang="pt-PT" dirty="0">
              <a:latin typeface="Albertus Extra Bold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6096000" y="1752600"/>
            <a:ext cx="27432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sz="1600" b="1">
                <a:solidFill>
                  <a:schemeClr val="bg1"/>
                </a:solidFill>
                <a:latin typeface="Albertus Extra Bold" pitchFamily="34" charset="0"/>
              </a:rPr>
              <a:t>Consulte enciclopédias,</a:t>
            </a:r>
          </a:p>
          <a:p>
            <a:pPr algn="ctr" eaLnBrk="1" hangingPunct="1"/>
            <a:r>
              <a:rPr lang="pt-PT" altLang="pt-PT" sz="1600" b="1">
                <a:solidFill>
                  <a:schemeClr val="bg1"/>
                </a:solidFill>
                <a:latin typeface="Albertus Extra Bold" pitchFamily="34" charset="0"/>
              </a:rPr>
              <a:t>dicionários e monografias</a:t>
            </a:r>
            <a:endParaRPr lang="en-GB" altLang="pt-PT" sz="1600" b="1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914400" y="2895600"/>
            <a:ext cx="2057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sz="1600" b="1">
                <a:solidFill>
                  <a:schemeClr val="bg1"/>
                </a:solidFill>
                <a:latin typeface="Albertus Extra Bold" pitchFamily="34" charset="0"/>
              </a:rPr>
              <a:t>Represente as ideias</a:t>
            </a:r>
          </a:p>
          <a:p>
            <a:pPr algn="ctr" eaLnBrk="1" hangingPunct="1"/>
            <a:r>
              <a:rPr lang="pt-PT" altLang="pt-PT" sz="1600" b="1">
                <a:solidFill>
                  <a:schemeClr val="bg1"/>
                </a:solidFill>
                <a:latin typeface="Albertus Extra Bold" pitchFamily="34" charset="0"/>
              </a:rPr>
              <a:t>em várias frases</a:t>
            </a:r>
            <a:endParaRPr lang="en-GB" altLang="pt-PT" sz="1600" b="1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1905000" y="2514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7543800" y="2590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>
            <a:off x="3200400" y="3124200"/>
            <a:ext cx="434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304800" y="3962400"/>
            <a:ext cx="2057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sz="1600" b="1">
                <a:solidFill>
                  <a:schemeClr val="bg1"/>
                </a:solidFill>
                <a:latin typeface="Albertus Extra Bold" pitchFamily="34" charset="0"/>
              </a:rPr>
              <a:t>Retire os conceitos</a:t>
            </a:r>
          </a:p>
          <a:p>
            <a:pPr algn="ctr" eaLnBrk="1" hangingPunct="1"/>
            <a:r>
              <a:rPr lang="pt-PT" altLang="pt-PT" sz="1600" b="1">
                <a:solidFill>
                  <a:schemeClr val="bg1"/>
                </a:solidFill>
                <a:latin typeface="Albertus Extra Bold" pitchFamily="34" charset="0"/>
              </a:rPr>
              <a:t>significativos</a:t>
            </a:r>
            <a:endParaRPr lang="en-GB" altLang="pt-PT" sz="1600" b="1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2667000" y="3962400"/>
            <a:ext cx="26670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sz="1600" b="1">
                <a:solidFill>
                  <a:schemeClr val="bg1"/>
                </a:solidFill>
                <a:latin typeface="Albertus Extra Bold" pitchFamily="34" charset="0"/>
              </a:rPr>
              <a:t>Elimine os termos</a:t>
            </a:r>
          </a:p>
          <a:p>
            <a:pPr algn="ctr" eaLnBrk="1" hangingPunct="1"/>
            <a:r>
              <a:rPr lang="pt-PT" altLang="pt-PT" sz="1600" b="1">
                <a:solidFill>
                  <a:schemeClr val="bg1"/>
                </a:solidFill>
                <a:latin typeface="Albertus Extra Bold" pitchFamily="34" charset="0"/>
              </a:rPr>
              <a:t>Redundantes ou ambíguos</a:t>
            </a:r>
            <a:endParaRPr lang="en-GB" altLang="pt-PT" sz="1600" b="1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>
            <a:off x="1295400" y="4724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381000" y="5029200"/>
            <a:ext cx="2057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sz="1600" b="1">
                <a:solidFill>
                  <a:schemeClr val="bg1"/>
                </a:solidFill>
                <a:latin typeface="Albertus Extra Bold" pitchFamily="34" charset="0"/>
              </a:rPr>
              <a:t>Encontra termos</a:t>
            </a:r>
          </a:p>
          <a:p>
            <a:pPr algn="ctr" eaLnBrk="1" hangingPunct="1"/>
            <a:r>
              <a:rPr lang="pt-PT" altLang="pt-PT" sz="1600" b="1">
                <a:solidFill>
                  <a:schemeClr val="bg1"/>
                </a:solidFill>
                <a:latin typeface="Albertus Extra Bold" pitchFamily="34" charset="0"/>
              </a:rPr>
              <a:t>suficientes?</a:t>
            </a:r>
            <a:endParaRPr lang="en-GB" altLang="pt-PT" sz="1600" b="1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>
            <a:off x="1371600" y="3581400"/>
            <a:ext cx="457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1752600" y="35814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381000" y="6212160"/>
            <a:ext cx="2057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sz="1600" b="1">
                <a:solidFill>
                  <a:schemeClr val="bg1"/>
                </a:solidFill>
                <a:latin typeface="Albertus Extra Bold" pitchFamily="34" charset="0"/>
              </a:rPr>
              <a:t>Selecione as fontes</a:t>
            </a:r>
            <a:endParaRPr lang="en-GB" altLang="pt-PT" sz="1600" b="1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2438400" y="53340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3810000" y="514985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PT" sz="1600" dirty="0">
                <a:latin typeface="Albertus Extra Bold" pitchFamily="34" charset="0"/>
              </a:rPr>
              <a:t>Não</a:t>
            </a:r>
            <a:endParaRPr lang="en-GB" altLang="pt-PT" sz="1600" dirty="0">
              <a:latin typeface="Albertus Extra Bold" pitchFamily="34" charset="0"/>
            </a:endParaRP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859532" y="5828754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PT" sz="1600" dirty="0">
                <a:latin typeface="Albertus Extra Bold" pitchFamily="34" charset="0"/>
              </a:rPr>
              <a:t>Sim</a:t>
            </a:r>
            <a:endParaRPr lang="en-GB" altLang="pt-PT" sz="1600" dirty="0">
              <a:latin typeface="Albertus Extra Bold" pitchFamily="34" charset="0"/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4724400" y="53340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5867400" y="5029200"/>
            <a:ext cx="29718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sz="1600" b="1">
                <a:solidFill>
                  <a:schemeClr val="bg1"/>
                </a:solidFill>
                <a:latin typeface="Albertus Extra Bold" pitchFamily="34" charset="0"/>
              </a:rPr>
              <a:t>Recorra a um tesaurus</a:t>
            </a:r>
          </a:p>
          <a:p>
            <a:pPr algn="ctr" eaLnBrk="1" hangingPunct="1"/>
            <a:r>
              <a:rPr lang="pt-PT" altLang="pt-PT" sz="1600" b="1">
                <a:solidFill>
                  <a:schemeClr val="bg1"/>
                </a:solidFill>
                <a:latin typeface="Albertus Extra Bold" pitchFamily="34" charset="0"/>
              </a:rPr>
              <a:t>para a seleção dos temas</a:t>
            </a:r>
            <a:endParaRPr lang="en-GB" altLang="pt-PT" sz="1600" b="1">
              <a:solidFill>
                <a:schemeClr val="bg1"/>
              </a:solidFill>
              <a:latin typeface="Albertus Extra Bold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341884" y="5733256"/>
            <a:ext cx="0" cy="120526"/>
          </a:xfrm>
          <a:prstGeom prst="line">
            <a:avLst/>
          </a:prstGeom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41884" y="6116786"/>
            <a:ext cx="0" cy="120526"/>
          </a:xfrm>
          <a:prstGeom prst="line">
            <a:avLst/>
          </a:prstGeom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2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-1" y="116632"/>
            <a:ext cx="12188825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b="1" dirty="0" smtClean="0">
                <a:latin typeface="Albertus Extra Bold" pitchFamily="34" charset="0"/>
              </a:rPr>
              <a:t>OS INSTRUMENTOS DE PESQUISA</a:t>
            </a:r>
            <a:endParaRPr lang="en-GB" b="1" dirty="0" smtClean="0">
              <a:latin typeface="Albertus Extra Bold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805436" y="1488976"/>
            <a:ext cx="762000" cy="4038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995436" y="1412776"/>
            <a:ext cx="3200400" cy="609600"/>
          </a:xfrm>
          <a:prstGeom prst="rect">
            <a:avLst/>
          </a:prstGeom>
          <a:solidFill>
            <a:schemeClr val="tx1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>
                <a:solidFill>
                  <a:schemeClr val="bg1"/>
                </a:solidFill>
                <a:latin typeface="Albertus Extra Bold" pitchFamily="34" charset="0"/>
              </a:rPr>
              <a:t>AS FONTES</a:t>
            </a:r>
            <a:endParaRPr lang="en-GB" altLang="pt-PT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253236" y="1412776"/>
            <a:ext cx="3276600" cy="609600"/>
          </a:xfrm>
          <a:prstGeom prst="rect">
            <a:avLst/>
          </a:prstGeom>
          <a:solidFill>
            <a:schemeClr val="tx1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>
                <a:solidFill>
                  <a:schemeClr val="bg1"/>
                </a:solidFill>
                <a:latin typeface="Albertus Extra Bold" pitchFamily="34" charset="0"/>
              </a:rPr>
              <a:t>OS INSTRUMENTOS</a:t>
            </a:r>
            <a:endParaRPr lang="en-GB" altLang="pt-PT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66836" y="2479576"/>
            <a:ext cx="3886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PT" altLang="pt-PT" dirty="0" smtClean="0">
                <a:latin typeface="Albertus Extra Bold" pitchFamily="34" charset="0"/>
                <a:sym typeface="MapInfo Cartographic" pitchFamily="18" charset="2"/>
              </a:rPr>
              <a:t></a:t>
            </a:r>
            <a:r>
              <a:rPr lang="pt-PT" altLang="pt-PT" dirty="0" smtClean="0">
                <a:latin typeface="Albertus Extra Bold" pitchFamily="34" charset="0"/>
              </a:rPr>
              <a:t> Bibliográficas e documentais.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pt-PT" altLang="pt-PT" dirty="0" smtClean="0">
                <a:latin typeface="Albertus Extra Bold" pitchFamily="34" charset="0"/>
                <a:sym typeface="MapInfo Cartographic" pitchFamily="18" charset="2"/>
              </a:rPr>
              <a:t> D</a:t>
            </a:r>
            <a:r>
              <a:rPr lang="pt-PT" altLang="pt-PT" dirty="0" smtClean="0">
                <a:latin typeface="Albertus Extra Bold" pitchFamily="34" charset="0"/>
              </a:rPr>
              <a:t>ocumentos de referência.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pt-PT" altLang="pt-PT" dirty="0" smtClean="0">
                <a:latin typeface="Albertus Extra Bold" pitchFamily="34" charset="0"/>
                <a:sym typeface="MapInfo Cartographic" pitchFamily="18" charset="2"/>
              </a:rPr>
              <a:t> </a:t>
            </a:r>
            <a:r>
              <a:rPr lang="pt-PT" altLang="pt-PT" dirty="0" smtClean="0">
                <a:latin typeface="Albertus Extra Bold" pitchFamily="34" charset="0"/>
              </a:rPr>
              <a:t>Orais.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779268" y="2174776"/>
            <a:ext cx="4419600" cy="40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dirty="0">
                <a:latin typeface="Albertus Extra Bold" pitchFamily="34" charset="0"/>
                <a:sym typeface="MapInfo Cartographic" pitchFamily="18" charset="2"/>
              </a:rPr>
              <a:t> Catálogos da Universidade.</a:t>
            </a:r>
          </a:p>
          <a:p>
            <a:pPr eaLnBrk="1" hangingPunct="1">
              <a:lnSpc>
                <a:spcPct val="75000"/>
              </a:lnSpc>
              <a:spcBef>
                <a:spcPct val="30000"/>
              </a:spcBef>
            </a:pPr>
            <a:r>
              <a:rPr lang="pt-PT" altLang="pt-PT" sz="1800" b="1" dirty="0"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dirty="0">
                <a:latin typeface="Albertus Extra Bold" pitchFamily="34" charset="0"/>
                <a:sym typeface="MapInfo Cartographic" pitchFamily="18" charset="2"/>
              </a:rPr>
              <a:t> </a:t>
            </a:r>
            <a:r>
              <a:rPr lang="pt-PT" altLang="pt-PT" dirty="0" smtClean="0">
                <a:latin typeface="Albertus Extra Bold" pitchFamily="34" charset="0"/>
                <a:sym typeface="MapInfo Cartographic" pitchFamily="18" charset="2"/>
              </a:rPr>
              <a:t>FEUC;</a:t>
            </a:r>
            <a:endParaRPr lang="pt-PT" altLang="pt-PT" dirty="0">
              <a:latin typeface="Albertus Extra Bold" pitchFamily="34" charset="0"/>
              <a:sym typeface="MapInfo Cartographic" pitchFamily="18" charset="2"/>
            </a:endParaRPr>
          </a:p>
          <a:p>
            <a:pPr eaLnBrk="1" hangingPunct="1">
              <a:lnSpc>
                <a:spcPct val="75000"/>
              </a:lnSpc>
              <a:spcBef>
                <a:spcPct val="30000"/>
              </a:spcBef>
            </a:pPr>
            <a:r>
              <a:rPr lang="pt-PT" altLang="pt-PT" sz="1800" b="1" dirty="0"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dirty="0">
                <a:latin typeface="Albertus Extra Bold" pitchFamily="34" charset="0"/>
                <a:sym typeface="MapInfo Cartographic" pitchFamily="18" charset="2"/>
              </a:rPr>
              <a:t> </a:t>
            </a:r>
            <a:r>
              <a:rPr lang="pt-PT" altLang="pt-PT" dirty="0" smtClean="0">
                <a:latin typeface="Albertus Extra Bold" pitchFamily="34" charset="0"/>
                <a:sym typeface="MapInfo Cartographic" pitchFamily="18" charset="2"/>
              </a:rPr>
              <a:t>BGUC.</a:t>
            </a:r>
            <a:endParaRPr lang="pt-PT" altLang="pt-PT" dirty="0">
              <a:latin typeface="Albertus Extra Bold" pitchFamily="34" charset="0"/>
              <a:sym typeface="MapInfo Cartographic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pt-PT" altLang="pt-PT" dirty="0">
                <a:latin typeface="Albertus Extra Bold" pitchFamily="34" charset="0"/>
                <a:sym typeface="MapInfo Cartographic" pitchFamily="18" charset="2"/>
              </a:rPr>
              <a:t></a:t>
            </a:r>
            <a:r>
              <a:rPr lang="pt-PT" altLang="pt-PT" dirty="0">
                <a:latin typeface="Albertus Extra Bold" pitchFamily="34" charset="0"/>
              </a:rPr>
              <a:t> </a:t>
            </a:r>
            <a:r>
              <a:rPr lang="pt-PT" altLang="pt-PT" dirty="0">
                <a:latin typeface="Albertus Extra Bold" pitchFamily="34" charset="0"/>
                <a:sym typeface="MapInfo Cartographic" pitchFamily="18" charset="2"/>
              </a:rPr>
              <a:t>Bases de dados.</a:t>
            </a:r>
          </a:p>
          <a:p>
            <a:pPr marL="342900" indent="-342900" eaLnBrk="1" hangingPunct="1">
              <a:lnSpc>
                <a:spcPct val="75000"/>
              </a:lnSpc>
              <a:spcBef>
                <a:spcPct val="25000"/>
              </a:spcBef>
              <a:buFont typeface="Monotype Sorts" pitchFamily="2" charset="2"/>
              <a:buChar char="ä"/>
            </a:pPr>
            <a:r>
              <a:rPr lang="pt-PT" altLang="pt-PT" dirty="0" smtClean="0">
                <a:latin typeface="Albertus Extra Bold" pitchFamily="34" charset="0"/>
                <a:sym typeface="MapInfo Cartographic" pitchFamily="18" charset="2"/>
              </a:rPr>
              <a:t>Via FEUC;</a:t>
            </a:r>
          </a:p>
          <a:p>
            <a:pPr marL="342900" indent="-342900" eaLnBrk="1" hangingPunct="1">
              <a:lnSpc>
                <a:spcPct val="75000"/>
              </a:lnSpc>
              <a:spcBef>
                <a:spcPct val="25000"/>
              </a:spcBef>
              <a:buFont typeface="Monotype Sorts" pitchFamily="2" charset="2"/>
              <a:buChar char="ä"/>
            </a:pPr>
            <a:r>
              <a:rPr lang="pt-PT" altLang="pt-PT" dirty="0" smtClean="0">
                <a:latin typeface="Albertus Extra Bold" pitchFamily="34" charset="0"/>
                <a:sym typeface="MapInfo Cartographic" pitchFamily="18" charset="2"/>
              </a:rPr>
              <a:t>Acesso direto.</a:t>
            </a:r>
            <a:endParaRPr lang="pt-PT" altLang="pt-PT" dirty="0">
              <a:latin typeface="Albertus Extra Bold" pitchFamily="34" charset="0"/>
              <a:sym typeface="MapInfo Cartographic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pt-PT" altLang="pt-PT" dirty="0">
                <a:latin typeface="Albertus Extra Bold" pitchFamily="34" charset="0"/>
                <a:sym typeface="MapInfo Cartographic" pitchFamily="18" charset="2"/>
              </a:rPr>
              <a:t> </a:t>
            </a:r>
            <a:r>
              <a:rPr lang="pt-PT" altLang="pt-PT" dirty="0">
                <a:latin typeface="Albertus Extra Bold" pitchFamily="34" charset="0"/>
              </a:rPr>
              <a:t>Motores de pesquisa.</a:t>
            </a:r>
          </a:p>
          <a:p>
            <a:pPr eaLnBrk="1" hangingPunct="1">
              <a:spcBef>
                <a:spcPct val="50000"/>
              </a:spcBef>
            </a:pPr>
            <a:r>
              <a:rPr lang="pt-PT" altLang="pt-PT" dirty="0">
                <a:latin typeface="Albertus Extra Bold" pitchFamily="34" charset="0"/>
                <a:sym typeface="MapInfo Cartographic" pitchFamily="18" charset="2"/>
              </a:rPr>
              <a:t> </a:t>
            </a:r>
            <a:r>
              <a:rPr lang="pt-PT" altLang="pt-PT" dirty="0">
                <a:latin typeface="Albertus Extra Bold" pitchFamily="34" charset="0"/>
              </a:rPr>
              <a:t>Catálogos e repositórios integrados.</a:t>
            </a:r>
          </a:p>
        </p:txBody>
      </p:sp>
    </p:spTree>
    <p:extLst>
      <p:ext uri="{BB962C8B-B14F-4D97-AF65-F5344CB8AC3E}">
        <p14:creationId xmlns:p14="http://schemas.microsoft.com/office/powerpoint/2010/main" val="10132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609600"/>
            <a:ext cx="12071076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b="1" dirty="0" smtClean="0">
                <a:latin typeface="Albertus Extra Bold" pitchFamily="34" charset="0"/>
              </a:rPr>
              <a:t>LOCALIZAR A INFORMAÇÃO</a:t>
            </a:r>
            <a:endParaRPr lang="en-GB" b="1" dirty="0" smtClean="0">
              <a:latin typeface="Albertus Extra Bold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22068" y="1648544"/>
            <a:ext cx="2286000" cy="4876800"/>
            <a:chOff x="2400" y="912"/>
            <a:chExt cx="1440" cy="3072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2400" y="1344"/>
              <a:ext cx="1440" cy="2640"/>
            </a:xfrm>
            <a:prstGeom prst="rect">
              <a:avLst/>
            </a:prstGeom>
            <a:solidFill>
              <a:schemeClr val="tx1"/>
            </a:solidFill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>
                <a:solidFill>
                  <a:schemeClr val="bg1"/>
                </a:solidFill>
              </a:endParaRPr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0" y="912"/>
              <a:ext cx="1440" cy="1991"/>
              <a:chOff x="2400" y="912"/>
              <a:chExt cx="1440" cy="1991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1440" cy="33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444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pt-PT" altLang="pt-PT" sz="2200" b="1" dirty="0">
                    <a:latin typeface="Albertus Extra Bold" pitchFamily="34" charset="0"/>
                  </a:rPr>
                  <a:t>Como?</a:t>
                </a:r>
                <a:endParaRPr lang="en-GB" altLang="pt-PT" sz="2200" b="1" dirty="0">
                  <a:latin typeface="Albertus Extra Bold" pitchFamily="34" charset="0"/>
                </a:endParaRPr>
              </a:p>
            </p:txBody>
          </p:sp>
          <p:sp>
            <p:nvSpPr>
              <p:cNvPr id="7" name="Text Box 10"/>
              <p:cNvSpPr txBox="1">
                <a:spLocks noChangeArrowheads="1"/>
              </p:cNvSpPr>
              <p:nvPr/>
            </p:nvSpPr>
            <p:spPr bwMode="auto">
              <a:xfrm>
                <a:off x="2400" y="1392"/>
                <a:ext cx="1440" cy="1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40000"/>
                  </a:spcBef>
                </a:pPr>
                <a:r>
                  <a:rPr lang="pt-PT" altLang="pt-PT" sz="1800" b="1">
                    <a:solidFill>
                      <a:schemeClr val="bg1"/>
                    </a:solidFill>
                    <a:latin typeface="Albertus Extra Bold" pitchFamily="34" charset="0"/>
                    <a:sym typeface="Monotype Sorts" pitchFamily="2" charset="2"/>
                  </a:rPr>
                  <a:t> Identificação dos lugares e das pessoas-chave na organização e no exterior.</a:t>
                </a:r>
              </a:p>
              <a:p>
                <a:pPr eaLnBrk="1" hangingPunct="1">
                  <a:spcBef>
                    <a:spcPct val="40000"/>
                  </a:spcBef>
                </a:pPr>
                <a:r>
                  <a:rPr lang="pt-PT" altLang="pt-PT" sz="1800" b="1">
                    <a:solidFill>
                      <a:schemeClr val="bg1"/>
                    </a:solidFill>
                    <a:latin typeface="Albertus Extra Bold" pitchFamily="34" charset="0"/>
                    <a:sym typeface="Monotype Sorts" pitchFamily="2" charset="2"/>
                  </a:rPr>
                  <a:t>Conhecimentos sobre os sistemas documentais.</a:t>
                </a:r>
              </a:p>
            </p:txBody>
          </p:sp>
        </p:grp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912868" y="1648544"/>
            <a:ext cx="2286000" cy="4876800"/>
            <a:chOff x="4032" y="912"/>
            <a:chExt cx="1440" cy="3072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032" y="1344"/>
              <a:ext cx="1440" cy="2640"/>
            </a:xfrm>
            <a:prstGeom prst="rect">
              <a:avLst/>
            </a:prstGeom>
            <a:solidFill>
              <a:schemeClr val="tx1"/>
            </a:solidFill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>
                <a:solidFill>
                  <a:schemeClr val="bg1"/>
                </a:solidFill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032" y="912"/>
              <a:ext cx="1440" cy="3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sz="2200" b="1" dirty="0">
                  <a:latin typeface="Albertus Extra Bold" pitchFamily="34" charset="0"/>
                </a:rPr>
                <a:t>Utensílios/Meios</a:t>
              </a:r>
              <a:endParaRPr lang="en-GB" altLang="pt-PT" sz="2200" b="1" dirty="0">
                <a:latin typeface="Albertus Extra Bold" pitchFamily="34" charset="0"/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032" y="1344"/>
              <a:ext cx="1440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PT" altLang="pt-PT" sz="1800" b="1">
                  <a:solidFill>
                    <a:schemeClr val="bg1"/>
                  </a:solidFill>
                  <a:latin typeface="Albertus Extra Bold" pitchFamily="34" charset="0"/>
                  <a:sym typeface="Monotype Sorts" pitchFamily="2" charset="2"/>
                </a:rPr>
                <a:t></a:t>
              </a:r>
              <a:r>
                <a:rPr lang="pt-PT" altLang="pt-PT">
                  <a:solidFill>
                    <a:schemeClr val="bg1"/>
                  </a:solidFill>
                </a:rPr>
                <a:t> </a:t>
              </a:r>
              <a:r>
                <a:rPr lang="pt-PT" altLang="pt-PT" sz="1800" b="1">
                  <a:solidFill>
                    <a:schemeClr val="bg1"/>
                  </a:solidFill>
                  <a:latin typeface="Albertus Extra Bold" pitchFamily="34" charset="0"/>
                </a:rPr>
                <a:t>Organograma da organização.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t-PT" altLang="pt-PT" sz="1800" b="1">
                  <a:solidFill>
                    <a:schemeClr val="bg1"/>
                  </a:solidFill>
                  <a:latin typeface="Albertus Extra Bold" pitchFamily="34" charset="0"/>
                  <a:sym typeface="Monotype Sorts" pitchFamily="2" charset="2"/>
                </a:rPr>
                <a:t> Inventário dos recursos locais.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t-PT" altLang="pt-PT" sz="1800" b="1">
                  <a:solidFill>
                    <a:schemeClr val="bg1"/>
                  </a:solidFill>
                  <a:latin typeface="Albertus Extra Bold" pitchFamily="34" charset="0"/>
                  <a:sym typeface="Monotype Sorts" pitchFamily="2" charset="2"/>
                </a:rPr>
                <a:t> Planear, definir horários, marcar encontros.</a:t>
              </a:r>
              <a:endParaRPr lang="en-GB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endParaRPr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1816868" y="1648544"/>
            <a:ext cx="3200400" cy="4876800"/>
            <a:chOff x="192" y="912"/>
            <a:chExt cx="2016" cy="3072"/>
          </a:xfrm>
        </p:grpSpPr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78" y="912"/>
              <a:ext cx="17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 sz="2200">
                <a:solidFill>
                  <a:schemeClr val="bg1"/>
                </a:solidFill>
                <a:latin typeface="Albertus Extra Bold" pitchFamily="34" charset="0"/>
              </a:endParaRPr>
            </a:p>
          </p:txBody>
        </p: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192" y="912"/>
              <a:ext cx="2016" cy="3072"/>
              <a:chOff x="192" y="912"/>
              <a:chExt cx="1968" cy="3072"/>
            </a:xfrm>
          </p:grpSpPr>
          <p:sp>
            <p:nvSpPr>
              <p:cNvPr id="15" name="Rectangle 18"/>
              <p:cNvSpPr>
                <a:spLocks noChangeArrowheads="1"/>
              </p:cNvSpPr>
              <p:nvPr/>
            </p:nvSpPr>
            <p:spPr bwMode="auto">
              <a:xfrm>
                <a:off x="192" y="1344"/>
                <a:ext cx="1968" cy="2640"/>
              </a:xfrm>
              <a:prstGeom prst="rect">
                <a:avLst/>
              </a:prstGeom>
              <a:solidFill>
                <a:schemeClr val="tx1"/>
              </a:solidFill>
              <a:ln w="444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PT" altLang="pt-PT" b="1">
                  <a:solidFill>
                    <a:schemeClr val="bg1"/>
                  </a:solidFill>
                  <a:latin typeface="Albertus Extra Bold" pitchFamily="34" charset="0"/>
                </a:endParaRPr>
              </a:p>
            </p:txBody>
          </p:sp>
          <p:grpSp>
            <p:nvGrpSpPr>
              <p:cNvPr id="16" name="Group 19"/>
              <p:cNvGrpSpPr>
                <a:grpSpLocks/>
              </p:cNvGrpSpPr>
              <p:nvPr/>
            </p:nvGrpSpPr>
            <p:grpSpPr bwMode="auto">
              <a:xfrm>
                <a:off x="192" y="912"/>
                <a:ext cx="1968" cy="1840"/>
                <a:chOff x="192" y="912"/>
                <a:chExt cx="1968" cy="1840"/>
              </a:xfrm>
            </p:grpSpPr>
            <p:sp>
              <p:nvSpPr>
                <p:cNvPr id="17" name="Rectangle 20"/>
                <p:cNvSpPr>
                  <a:spLocks noChangeArrowheads="1"/>
                </p:cNvSpPr>
                <p:nvPr/>
              </p:nvSpPr>
              <p:spPr bwMode="auto">
                <a:xfrm>
                  <a:off x="192" y="912"/>
                  <a:ext cx="1968" cy="33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444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endParaRPr lang="pt-PT" altLang="pt-PT"/>
                </a:p>
              </p:txBody>
            </p:sp>
            <p:sp>
              <p:nvSpPr>
                <p:cNvPr id="18" name="Rectangle 21"/>
                <p:cNvSpPr>
                  <a:spLocks noChangeArrowheads="1"/>
                </p:cNvSpPr>
                <p:nvPr/>
              </p:nvSpPr>
              <p:spPr bwMode="auto">
                <a:xfrm>
                  <a:off x="240" y="1466"/>
                  <a:ext cx="1872" cy="1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Aft>
                      <a:spcPct val="70000"/>
                    </a:spcAft>
                  </a:pPr>
                  <a:endParaRPr lang="pt-PT" altLang="pt-PT" sz="1800" b="1" dirty="0">
                    <a:solidFill>
                      <a:schemeClr val="bg1"/>
                    </a:solidFill>
                    <a:latin typeface="Albertus Extra Bold" pitchFamily="34" charset="0"/>
                    <a:sym typeface="Monotype Sorts" pitchFamily="2" charset="2"/>
                  </a:endParaRPr>
                </a:p>
                <a:p>
                  <a:pPr eaLnBrk="1" hangingPunct="1">
                    <a:spcAft>
                      <a:spcPct val="70000"/>
                    </a:spcAft>
                  </a:pPr>
                  <a:r>
                    <a:rPr lang="pt-PT" altLang="pt-PT" sz="1800" b="1" dirty="0">
                      <a:solidFill>
                        <a:schemeClr val="bg1"/>
                      </a:solidFill>
                      <a:latin typeface="Albertus Extra Bold" pitchFamily="34" charset="0"/>
                      <a:sym typeface="Monotype Sorts" pitchFamily="2" charset="2"/>
                    </a:rPr>
                    <a:t></a:t>
                  </a:r>
                  <a:r>
                    <a:rPr lang="pt-PT" altLang="pt-PT" sz="1800" b="1" dirty="0">
                      <a:solidFill>
                        <a:schemeClr val="bg1"/>
                      </a:solidFill>
                      <a:latin typeface="Albertus Extra Bold" pitchFamily="34" charset="0"/>
                    </a:rPr>
                    <a:t> Dominar o “espaço documental”.</a:t>
                  </a:r>
                </a:p>
                <a:p>
                  <a:pPr eaLnBrk="1" hangingPunct="1">
                    <a:spcAft>
                      <a:spcPct val="70000"/>
                    </a:spcAft>
                  </a:pPr>
                  <a:endParaRPr lang="pt-PT" altLang="pt-PT" sz="1800" b="1" dirty="0">
                    <a:solidFill>
                      <a:schemeClr val="bg1"/>
                    </a:solidFill>
                    <a:latin typeface="Albertus Extra Bold" pitchFamily="34" charset="0"/>
                  </a:endParaRPr>
                </a:p>
                <a:p>
                  <a:pPr eaLnBrk="1" hangingPunct="1">
                    <a:spcAft>
                      <a:spcPct val="70000"/>
                    </a:spcAft>
                  </a:pPr>
                  <a:endParaRPr lang="pt-PT" altLang="pt-PT" sz="1800" b="1" dirty="0">
                    <a:solidFill>
                      <a:schemeClr val="bg1"/>
                    </a:solidFill>
                    <a:latin typeface="Albertus Extra Bold" pitchFamily="34" charset="0"/>
                  </a:endParaRPr>
                </a:p>
              </p:txBody>
            </p:sp>
            <p:sp>
              <p:nvSpPr>
                <p:cNvPr id="1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40" y="986"/>
                  <a:ext cx="1823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pt-PT" altLang="pt-PT" sz="2200" b="1" dirty="0">
                      <a:latin typeface="Albertus Extra Bold" pitchFamily="34" charset="0"/>
                    </a:rPr>
                    <a:t>O que significa?</a:t>
                  </a:r>
                  <a:endParaRPr lang="en-GB" altLang="pt-PT" sz="2200" b="1" dirty="0">
                    <a:latin typeface="Albertus Extra Bold" pitchFamily="34" charset="0"/>
                  </a:endParaRPr>
                </a:p>
              </p:txBody>
            </p:sp>
          </p:grpSp>
        </p:grpSp>
      </p:grp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973460" y="5321324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 dirty="0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 dirty="0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</a:rPr>
              <a:t> Procurar os recursos.</a:t>
            </a:r>
            <a:endParaRPr lang="en-GB" altLang="pt-PT" sz="1800" b="1" dirty="0">
              <a:solidFill>
                <a:schemeClr val="accent5">
                  <a:lumMod val="75000"/>
                </a:schemeClr>
              </a:solidFill>
              <a:latin typeface="Albertus Extra Bold" pitchFamily="34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5402460" y="5321324"/>
            <a:ext cx="2209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  <a:sym typeface="Monotype Sorts" pitchFamily="2" charset="2"/>
              </a:rPr>
              <a:t> Utilização dos instrumentos de pesquisa.</a:t>
            </a:r>
            <a:endParaRPr lang="en-GB" altLang="pt-PT" sz="1800" b="1">
              <a:solidFill>
                <a:schemeClr val="accent5">
                  <a:lumMod val="75000"/>
                </a:schemeClr>
              </a:solidFill>
              <a:latin typeface="Albertus Extra Bold" pitchFamily="34" charset="0"/>
              <a:sym typeface="Monotype Sorts" pitchFamily="2" charset="2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8142485" y="5245124"/>
            <a:ext cx="1984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PT" altLang="pt-PT" sz="1800" b="1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  <a:sym typeface="Monotype Sorts" pitchFamily="2" charset="2"/>
              </a:rPr>
              <a:t> Formação em pesquisa.</a:t>
            </a:r>
            <a:endParaRPr lang="en-GB" altLang="pt-PT" sz="1800" b="1">
              <a:solidFill>
                <a:schemeClr val="accent5">
                  <a:lumMod val="75000"/>
                </a:schemeClr>
              </a:solidFill>
              <a:latin typeface="Albertus Extra Bold" pitchFamily="34" charset="0"/>
              <a:sym typeface="Monotype Sort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103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5740" y="217777"/>
            <a:ext cx="12071076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sz="2800" dirty="0" smtClean="0">
                <a:latin typeface="Albertus Extra Bold" pitchFamily="34" charset="0"/>
              </a:rPr>
              <a:t>APRENDER A ENCONTRAR EM CINCO ETAPAS</a:t>
            </a:r>
            <a:endParaRPr lang="en-GB" sz="2800" dirty="0" smtClean="0">
              <a:latin typeface="Albertus Extra Bold" pitchFamily="34" charset="0"/>
            </a:endParaRPr>
          </a:p>
        </p:txBody>
      </p:sp>
      <p:sp>
        <p:nvSpPr>
          <p:cNvPr id="26" name="Flowchart: Punched Tape 25"/>
          <p:cNvSpPr/>
          <p:nvPr/>
        </p:nvSpPr>
        <p:spPr>
          <a:xfrm>
            <a:off x="1084213" y="3264612"/>
            <a:ext cx="465106" cy="424316"/>
          </a:xfrm>
          <a:prstGeom prst="flowChartPunchedTape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1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7" name="Flowchart: Punched Tape 26"/>
          <p:cNvSpPr/>
          <p:nvPr/>
        </p:nvSpPr>
        <p:spPr>
          <a:xfrm>
            <a:off x="3877403" y="1971933"/>
            <a:ext cx="465106" cy="424316"/>
          </a:xfrm>
          <a:prstGeom prst="flowChartPunchedTape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2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8" name="Flowchart: Punched Tape 27"/>
          <p:cNvSpPr/>
          <p:nvPr/>
        </p:nvSpPr>
        <p:spPr>
          <a:xfrm>
            <a:off x="9855357" y="3626130"/>
            <a:ext cx="465106" cy="424316"/>
          </a:xfrm>
          <a:prstGeom prst="flowChartPunchedTape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3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9" name="Flowchart: Punched Tape 28"/>
          <p:cNvSpPr/>
          <p:nvPr/>
        </p:nvSpPr>
        <p:spPr>
          <a:xfrm>
            <a:off x="8937782" y="5859463"/>
            <a:ext cx="465106" cy="424316"/>
          </a:xfrm>
          <a:prstGeom prst="flowChartPunchedTape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4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30" name="Flowchart: Punched Tape 29"/>
          <p:cNvSpPr/>
          <p:nvPr/>
        </p:nvSpPr>
        <p:spPr>
          <a:xfrm>
            <a:off x="1874156" y="5435147"/>
            <a:ext cx="465106" cy="424316"/>
          </a:xfrm>
          <a:prstGeom prst="flowChartPunchedTape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5</a:t>
            </a:r>
            <a:endParaRPr lang="pt-PT" b="1" dirty="0">
              <a:solidFill>
                <a:schemeClr val="bg1"/>
              </a:solidFill>
            </a:endParaRPr>
          </a:p>
        </p:txBody>
      </p:sp>
      <p:grpSp>
        <p:nvGrpSpPr>
          <p:cNvPr id="31" name="Group 19"/>
          <p:cNvGrpSpPr>
            <a:grpSpLocks/>
          </p:cNvGrpSpPr>
          <p:nvPr/>
        </p:nvGrpSpPr>
        <p:grpSpPr bwMode="auto">
          <a:xfrm>
            <a:off x="3568856" y="1294102"/>
            <a:ext cx="5867400" cy="1711325"/>
            <a:chOff x="1514" y="890"/>
            <a:chExt cx="3696" cy="1078"/>
          </a:xfrm>
        </p:grpSpPr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2064" y="1104"/>
              <a:ext cx="1536" cy="864"/>
            </a:xfrm>
            <a:prstGeom prst="ellipse">
              <a:avLst/>
            </a:prstGeom>
            <a:solidFill>
              <a:srgbClr val="00B0F0"/>
            </a:solidFill>
            <a:ln w="476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/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2208" y="1248"/>
              <a:ext cx="134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b="1">
                  <a:latin typeface="Albertus Extra Bold" pitchFamily="34" charset="0"/>
                </a:rPr>
                <a:t>Localizar a informação</a:t>
              </a:r>
              <a:endParaRPr lang="en-GB" altLang="pt-PT" b="1">
                <a:latin typeface="Albertus Extra Bold" pitchFamily="34" charset="0"/>
              </a:endParaRP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1514" y="890"/>
              <a:ext cx="36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sz="1800" b="1" dirty="0">
                  <a:latin typeface="Albertus Extra Bold" pitchFamily="34" charset="0"/>
                </a:rPr>
                <a:t>Saber consultar, saber encontrar</a:t>
              </a:r>
              <a:endParaRPr lang="en-GB" altLang="pt-PT" sz="1800" b="1" dirty="0">
                <a:latin typeface="Albertus Extra Bold" pitchFamily="34" charset="0"/>
              </a:endParaRPr>
            </a:p>
          </p:txBody>
        </p:sp>
      </p:grpSp>
      <p:grpSp>
        <p:nvGrpSpPr>
          <p:cNvPr id="35" name="Group 21"/>
          <p:cNvGrpSpPr>
            <a:grpSpLocks/>
          </p:cNvGrpSpPr>
          <p:nvPr/>
        </p:nvGrpSpPr>
        <p:grpSpPr bwMode="auto">
          <a:xfrm>
            <a:off x="1074656" y="2441720"/>
            <a:ext cx="2952750" cy="1720850"/>
            <a:chOff x="156" y="1604"/>
            <a:chExt cx="1860" cy="1084"/>
          </a:xfrm>
        </p:grpSpPr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480" y="1824"/>
              <a:ext cx="1536" cy="8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476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624" y="2016"/>
              <a:ext cx="136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b="1" dirty="0">
                  <a:latin typeface="Albertus Extra Bold" pitchFamily="34" charset="0"/>
                </a:rPr>
                <a:t>Delimitar o tema</a:t>
              </a:r>
              <a:endParaRPr lang="en-GB" altLang="pt-PT" b="1" dirty="0">
                <a:latin typeface="Albertus Extra Bold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156" y="1604"/>
              <a:ext cx="17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PT" altLang="pt-PT" sz="1800" b="1" dirty="0">
                  <a:latin typeface="Albertus Extra Bold" pitchFamily="34" charset="0"/>
                </a:rPr>
                <a:t>Saber o que se procura</a:t>
              </a:r>
              <a:endParaRPr lang="en-GB" altLang="pt-PT" sz="1800" b="1" dirty="0">
                <a:latin typeface="Albertus Extra Bold" pitchFamily="34" charset="0"/>
              </a:endParaRPr>
            </a:p>
          </p:txBody>
        </p:sp>
      </p:grpSp>
      <p:grpSp>
        <p:nvGrpSpPr>
          <p:cNvPr id="39" name="Group 28"/>
          <p:cNvGrpSpPr>
            <a:grpSpLocks/>
          </p:cNvGrpSpPr>
          <p:nvPr/>
        </p:nvGrpSpPr>
        <p:grpSpPr bwMode="auto">
          <a:xfrm>
            <a:off x="7282020" y="2490667"/>
            <a:ext cx="3935413" cy="1997075"/>
            <a:chOff x="3648" y="1382"/>
            <a:chExt cx="2479" cy="1258"/>
          </a:xfrm>
        </p:grpSpPr>
        <p:sp>
          <p:nvSpPr>
            <p:cNvPr id="40" name="Oval 8"/>
            <p:cNvSpPr>
              <a:spLocks noChangeArrowheads="1"/>
            </p:cNvSpPr>
            <p:nvPr/>
          </p:nvSpPr>
          <p:spPr bwMode="auto">
            <a:xfrm>
              <a:off x="3648" y="1776"/>
              <a:ext cx="1536" cy="864"/>
            </a:xfrm>
            <a:prstGeom prst="ellipse">
              <a:avLst/>
            </a:prstGeom>
            <a:solidFill>
              <a:srgbClr val="00B0F0"/>
            </a:solidFill>
            <a:ln w="476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/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3648" y="2016"/>
              <a:ext cx="155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b="1">
                  <a:latin typeface="Albertus Extra Bold" pitchFamily="34" charset="0"/>
                </a:rPr>
                <a:t>Selecionar os documentos</a:t>
              </a:r>
              <a:endParaRPr lang="en-GB" altLang="pt-PT" b="1">
                <a:latin typeface="Albertus Extra Bold" pitchFamily="34" charset="0"/>
              </a:endParaRPr>
            </a:p>
          </p:txBody>
        </p:sp>
        <p:sp>
          <p:nvSpPr>
            <p:cNvPr id="42" name="Rectangle 22"/>
            <p:cNvSpPr>
              <a:spLocks noChangeArrowheads="1"/>
            </p:cNvSpPr>
            <p:nvPr/>
          </p:nvSpPr>
          <p:spPr bwMode="auto">
            <a:xfrm>
              <a:off x="3989" y="1382"/>
              <a:ext cx="21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sz="1800" b="1" dirty="0">
                  <a:latin typeface="Albertus Extra Bold" pitchFamily="34" charset="0"/>
                </a:rPr>
                <a:t>Saber escolher em função de uma problemática</a:t>
              </a:r>
              <a:endParaRPr lang="en-GB" altLang="pt-PT" sz="1800" b="1" dirty="0">
                <a:latin typeface="Albertus Extra Bold" pitchFamily="34" charset="0"/>
              </a:endParaRPr>
            </a:p>
          </p:txBody>
        </p:sp>
      </p:grpSp>
      <p:grpSp>
        <p:nvGrpSpPr>
          <p:cNvPr id="43" name="Group 25"/>
          <p:cNvGrpSpPr>
            <a:grpSpLocks/>
          </p:cNvGrpSpPr>
          <p:nvPr/>
        </p:nvGrpSpPr>
        <p:grpSpPr bwMode="auto">
          <a:xfrm>
            <a:off x="6399369" y="4987925"/>
            <a:ext cx="5160963" cy="1717675"/>
            <a:chOff x="3264" y="2758"/>
            <a:chExt cx="3251" cy="1082"/>
          </a:xfrm>
        </p:grpSpPr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3264" y="2976"/>
              <a:ext cx="1536" cy="864"/>
            </a:xfrm>
            <a:prstGeom prst="ellipse">
              <a:avLst/>
            </a:prstGeom>
            <a:solidFill>
              <a:srgbClr val="00B0F0"/>
            </a:solidFill>
            <a:ln w="476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/>
            </a:p>
          </p:txBody>
        </p:sp>
        <p:sp>
          <p:nvSpPr>
            <p:cNvPr id="45" name="Rectangle 17"/>
            <p:cNvSpPr>
              <a:spLocks noChangeArrowheads="1"/>
            </p:cNvSpPr>
            <p:nvPr/>
          </p:nvSpPr>
          <p:spPr bwMode="auto">
            <a:xfrm>
              <a:off x="3360" y="3168"/>
              <a:ext cx="140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b="1">
                  <a:latin typeface="Albertus Extra Bold" pitchFamily="34" charset="0"/>
                </a:rPr>
                <a:t>Tratar a informação</a:t>
              </a:r>
              <a:endParaRPr lang="en-GB" altLang="pt-PT" b="1">
                <a:latin typeface="Albertus Extra Bold" pitchFamily="34" charset="0"/>
              </a:endParaRPr>
            </a:p>
          </p:txBody>
        </p:sp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4096" y="2758"/>
              <a:ext cx="24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sz="1800" b="1" dirty="0">
                  <a:latin typeface="Albertus Extra Bold" pitchFamily="34" charset="0"/>
                </a:rPr>
                <a:t>Saber explorar, saber </a:t>
              </a:r>
              <a:r>
                <a:rPr lang="pt-PT" altLang="pt-PT" sz="1800" b="1" dirty="0" err="1">
                  <a:latin typeface="Albertus Extra Bold" pitchFamily="34" charset="0"/>
                </a:rPr>
                <a:t>re-escrever</a:t>
              </a:r>
              <a:endParaRPr lang="en-GB" altLang="pt-PT" sz="1800" b="1" dirty="0">
                <a:latin typeface="Albertus Extra Bold" pitchFamily="34" charset="0"/>
              </a:endParaRPr>
            </a:p>
          </p:txBody>
        </p:sp>
      </p:grpSp>
      <p:grpSp>
        <p:nvGrpSpPr>
          <p:cNvPr id="47" name="Group 26"/>
          <p:cNvGrpSpPr>
            <a:grpSpLocks/>
          </p:cNvGrpSpPr>
          <p:nvPr/>
        </p:nvGrpSpPr>
        <p:grpSpPr bwMode="auto">
          <a:xfrm>
            <a:off x="693920" y="4591215"/>
            <a:ext cx="4194175" cy="1689100"/>
            <a:chOff x="-50" y="2920"/>
            <a:chExt cx="2642" cy="1064"/>
          </a:xfrm>
        </p:grpSpPr>
        <p:sp>
          <p:nvSpPr>
            <p:cNvPr id="48" name="Oval 9"/>
            <p:cNvSpPr>
              <a:spLocks noChangeArrowheads="1"/>
            </p:cNvSpPr>
            <p:nvPr/>
          </p:nvSpPr>
          <p:spPr bwMode="auto">
            <a:xfrm>
              <a:off x="1056" y="3120"/>
              <a:ext cx="1536" cy="864"/>
            </a:xfrm>
            <a:prstGeom prst="ellipse">
              <a:avLst/>
            </a:prstGeom>
            <a:solidFill>
              <a:srgbClr val="00B0F0"/>
            </a:solidFill>
            <a:ln w="476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/>
            </a:p>
          </p:txBody>
        </p:sp>
        <p:sp>
          <p:nvSpPr>
            <p:cNvPr id="49" name="Rectangle 16"/>
            <p:cNvSpPr>
              <a:spLocks noChangeArrowheads="1"/>
            </p:cNvSpPr>
            <p:nvPr/>
          </p:nvSpPr>
          <p:spPr bwMode="auto">
            <a:xfrm>
              <a:off x="1104" y="3312"/>
              <a:ext cx="140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b="1">
                  <a:latin typeface="Albertus Extra Bold" pitchFamily="34" charset="0"/>
                </a:rPr>
                <a:t>Restituir a informação</a:t>
              </a:r>
              <a:endParaRPr lang="en-GB" altLang="pt-PT" b="1">
                <a:latin typeface="Albertus Extra Bold" pitchFamily="34" charset="0"/>
              </a:endParaRPr>
            </a:p>
          </p:txBody>
        </p:sp>
        <p:sp>
          <p:nvSpPr>
            <p:cNvPr id="50" name="Rectangle 24"/>
            <p:cNvSpPr>
              <a:spLocks noChangeArrowheads="1"/>
            </p:cNvSpPr>
            <p:nvPr/>
          </p:nvSpPr>
          <p:spPr bwMode="auto">
            <a:xfrm>
              <a:off x="-50" y="2920"/>
              <a:ext cx="21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PT" altLang="pt-PT" sz="1800" b="1" dirty="0">
                  <a:latin typeface="Albertus Extra Bold" pitchFamily="34" charset="0"/>
                </a:rPr>
                <a:t>Saber criar, saber apresentar</a:t>
              </a:r>
              <a:endParaRPr lang="en-GB" altLang="pt-PT" sz="1800" b="1" dirty="0">
                <a:latin typeface="Albertus Extra Bold" pitchFamily="34" charset="0"/>
              </a:endParaRPr>
            </a:p>
          </p:txBody>
        </p:sp>
      </p:grpSp>
      <p:sp>
        <p:nvSpPr>
          <p:cNvPr id="52" name="Up Arrow 51"/>
          <p:cNvSpPr/>
          <p:nvPr/>
        </p:nvSpPr>
        <p:spPr>
          <a:xfrm rot="3536403">
            <a:off x="4180658" y="2706472"/>
            <a:ext cx="654624" cy="969900"/>
          </a:xfrm>
          <a:prstGeom prst="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Up Arrow 52"/>
          <p:cNvSpPr/>
          <p:nvPr/>
        </p:nvSpPr>
        <p:spPr>
          <a:xfrm rot="8074301">
            <a:off x="6611860" y="2743485"/>
            <a:ext cx="654624" cy="969900"/>
          </a:xfrm>
          <a:prstGeom prst="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Up Arrow 53"/>
          <p:cNvSpPr/>
          <p:nvPr/>
        </p:nvSpPr>
        <p:spPr>
          <a:xfrm rot="12051391">
            <a:off x="7157321" y="4375441"/>
            <a:ext cx="654624" cy="969900"/>
          </a:xfrm>
          <a:prstGeom prst="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Up Arrow 54"/>
          <p:cNvSpPr/>
          <p:nvPr/>
        </p:nvSpPr>
        <p:spPr>
          <a:xfrm rot="16746991">
            <a:off x="5333869" y="5491920"/>
            <a:ext cx="654624" cy="969900"/>
          </a:xfrm>
          <a:prstGeom prst="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Up Arrow 55"/>
          <p:cNvSpPr/>
          <p:nvPr/>
        </p:nvSpPr>
        <p:spPr>
          <a:xfrm rot="19132041">
            <a:off x="3672313" y="3933906"/>
            <a:ext cx="654624" cy="969900"/>
          </a:xfrm>
          <a:prstGeom prst="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404664"/>
            <a:ext cx="12071076" cy="693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b="1" dirty="0" smtClean="0">
                <a:latin typeface="Albertus Extra Bold" pitchFamily="34" charset="0"/>
              </a:rPr>
              <a:t>FORMAÇÃO EM PESQUISA</a:t>
            </a:r>
            <a:endParaRPr lang="en-GB" b="1" dirty="0" smtClean="0">
              <a:latin typeface="Albertus Extra Bold" pitchFamily="34" charset="0"/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6194548" y="1600200"/>
            <a:ext cx="0" cy="4191000"/>
          </a:xfrm>
          <a:prstGeom prst="line">
            <a:avLst/>
          </a:prstGeom>
          <a:noFill/>
          <a:ln w="1524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74948" y="6019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PT" b="1">
                <a:latin typeface="Albertus Extra Bold" pitchFamily="34" charset="0"/>
              </a:rPr>
              <a:t>STRATÉGIA DE PESQUISA</a:t>
            </a:r>
            <a:endParaRPr lang="en-GB" altLang="pt-PT" b="1">
              <a:latin typeface="Albertus Extra Bold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74948" y="1752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b="1">
                <a:latin typeface="Albertus Extra Bold" pitchFamily="34" charset="0"/>
              </a:rPr>
              <a:t>Navegação.</a:t>
            </a:r>
            <a:endParaRPr lang="en-GB" altLang="pt-PT" b="1">
              <a:latin typeface="Albertus Extra Bold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74948" y="23622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b="1">
                <a:latin typeface="Albertus Extra Bold" pitchFamily="34" charset="0"/>
              </a:rPr>
              <a:t>Pesquisa Simples.</a:t>
            </a:r>
            <a:endParaRPr lang="en-GB" altLang="pt-PT" b="1">
              <a:latin typeface="Albertus Extra Bold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24084" y="2895600"/>
            <a:ext cx="3138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b="1">
                <a:latin typeface="Albertus Extra Bold" pitchFamily="34" charset="0"/>
              </a:rPr>
              <a:t>Pesquisa Avançada.</a:t>
            </a:r>
            <a:endParaRPr lang="en-GB" altLang="pt-PT" b="1">
              <a:latin typeface="Albertus Extra Bold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774948" y="3886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PT" altLang="pt-PT" b="1">
                <a:latin typeface="Albertus Extra Bold" pitchFamily="34" charset="0"/>
              </a:rPr>
              <a:t>Pesquisa texto completo.</a:t>
            </a:r>
            <a:endParaRPr lang="en-GB" altLang="pt-PT" b="1">
              <a:latin typeface="Albertus Extra Bold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774948" y="4648200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PT" altLang="pt-PT" b="1">
                <a:latin typeface="Albertus Extra Bold" pitchFamily="34" charset="0"/>
              </a:rPr>
              <a:t>Pesquisa com recurso a tesauros.</a:t>
            </a:r>
            <a:endParaRPr lang="en-GB" altLang="pt-PT" b="1">
              <a:latin typeface="Albertus Extra Bold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011788" y="1600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b="1">
                <a:latin typeface="Albertus Extra Bold" pitchFamily="34" charset="0"/>
              </a:rPr>
              <a:t>Hipermedia.</a:t>
            </a:r>
            <a:endParaRPr lang="en-GB" altLang="pt-PT" b="1">
              <a:latin typeface="Albertus Extra Bold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011788" y="2895600"/>
            <a:ext cx="426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b="1">
                <a:latin typeface="Albertus Extra Bold" pitchFamily="34" charset="0"/>
              </a:rPr>
              <a:t>Palavras-chave.</a:t>
            </a:r>
          </a:p>
          <a:p>
            <a:pPr eaLnBrk="1" hangingPunct="1">
              <a:spcBef>
                <a:spcPct val="50000"/>
              </a:spcBef>
            </a:pPr>
            <a:r>
              <a:rPr lang="pt-PT" altLang="pt-PT" b="1">
                <a:latin typeface="Albertus Extra Bold" pitchFamily="34" charset="0"/>
              </a:rPr>
              <a:t>Descritores.</a:t>
            </a:r>
            <a:endParaRPr lang="en-GB" altLang="pt-PT" b="1">
              <a:latin typeface="Albertus Extra Bold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935588" y="4648200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PT" altLang="pt-PT" b="1" dirty="0">
                <a:latin typeface="Albertus Extra Bold" pitchFamily="34" charset="0"/>
              </a:rPr>
              <a:t>Operadores </a:t>
            </a:r>
            <a:r>
              <a:rPr lang="pt-PT" altLang="pt-PT" b="1" dirty="0" smtClean="0">
                <a:latin typeface="Albertus Extra Bold" pitchFamily="34" charset="0"/>
              </a:rPr>
              <a:t>booleanos</a:t>
            </a:r>
            <a:r>
              <a:rPr lang="pt-PT" altLang="pt-PT" b="1" dirty="0">
                <a:latin typeface="Albertus Extra Bold" pitchFamily="34" charset="0"/>
              </a:rPr>
              <a:t>.</a:t>
            </a:r>
          </a:p>
          <a:p>
            <a:pPr eaLnBrk="1" hangingPunct="1"/>
            <a:r>
              <a:rPr lang="pt-PT" altLang="pt-PT" b="1" dirty="0">
                <a:latin typeface="Albertus Extra Bold" pitchFamily="34" charset="0"/>
              </a:rPr>
              <a:t>Equação de pesquisa.</a:t>
            </a:r>
            <a:endParaRPr lang="en-GB" altLang="pt-PT" b="1" dirty="0"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4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86812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02" y="3127375"/>
            <a:ext cx="8929687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46740" y="332656"/>
            <a:ext cx="23762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smtClean="0"/>
              <a:t>Catálogo FEUC</a:t>
            </a:r>
            <a:endParaRPr lang="pt-PT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8338" y="6093296"/>
            <a:ext cx="23762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smtClean="0"/>
              <a:t>Catálogo UC</a:t>
            </a:r>
            <a:endParaRPr lang="pt-PT" sz="2400" b="1" dirty="0"/>
          </a:p>
        </p:txBody>
      </p:sp>
      <p:sp>
        <p:nvSpPr>
          <p:cNvPr id="6" name="Left Arrow 5"/>
          <p:cNvSpPr/>
          <p:nvPr/>
        </p:nvSpPr>
        <p:spPr>
          <a:xfrm>
            <a:off x="9586800" y="757388"/>
            <a:ext cx="1296144" cy="360040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ight Arrow 6"/>
          <p:cNvSpPr/>
          <p:nvPr/>
        </p:nvSpPr>
        <p:spPr>
          <a:xfrm>
            <a:off x="1392394" y="6481208"/>
            <a:ext cx="1368152" cy="36004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6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60" y="0"/>
            <a:ext cx="6853238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09" y="0"/>
            <a:ext cx="7696200" cy="590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31" y="5902952"/>
            <a:ext cx="446147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smtClean="0"/>
              <a:t>Catálogos de pesquisa avançada</a:t>
            </a:r>
            <a:endParaRPr lang="pt-PT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73932" y="4992687"/>
            <a:ext cx="70564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solidFill>
                  <a:srgbClr val="FF0000"/>
                </a:solidFill>
              </a:rPr>
              <a:t>CES</a:t>
            </a:r>
            <a:endParaRPr lang="pt-PT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4988" y="5902952"/>
            <a:ext cx="148630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>
                <a:solidFill>
                  <a:srgbClr val="FF0000"/>
                </a:solidFill>
              </a:rPr>
              <a:t>PORBASE</a:t>
            </a:r>
            <a:endParaRPr lang="pt-P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0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476672"/>
            <a:ext cx="6153150" cy="2924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516" y="2060848"/>
            <a:ext cx="4886325" cy="4276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9916" y="4725144"/>
            <a:ext cx="356482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smtClean="0"/>
              <a:t>MOTORES DE PESQUISA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136844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634666"/>
            <a:ext cx="12071076" cy="555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b="1" dirty="0" smtClean="0">
                <a:latin typeface="Albertus Extra Bold" pitchFamily="34" charset="0"/>
              </a:rPr>
              <a:t>LOCALIZAR A INFORMAÇÃO</a:t>
            </a:r>
            <a:endParaRPr lang="en-GB" b="1" dirty="0" smtClean="0">
              <a:latin typeface="Albertus Extra Bold" pitchFamily="34" charset="0"/>
            </a:endParaRPr>
          </a:p>
        </p:txBody>
      </p:sp>
      <p:grpSp>
        <p:nvGrpSpPr>
          <p:cNvPr id="21" name="Group 40"/>
          <p:cNvGrpSpPr>
            <a:grpSpLocks/>
          </p:cNvGrpSpPr>
          <p:nvPr/>
        </p:nvGrpSpPr>
        <p:grpSpPr bwMode="auto">
          <a:xfrm>
            <a:off x="5173860" y="1720552"/>
            <a:ext cx="2286000" cy="4876800"/>
            <a:chOff x="2400" y="912"/>
            <a:chExt cx="1440" cy="3072"/>
          </a:xfrm>
        </p:grpSpPr>
        <p:sp>
          <p:nvSpPr>
            <p:cNvPr id="22" name="Rectangle 41"/>
            <p:cNvSpPr>
              <a:spLocks noChangeArrowheads="1"/>
            </p:cNvSpPr>
            <p:nvPr/>
          </p:nvSpPr>
          <p:spPr bwMode="auto">
            <a:xfrm>
              <a:off x="2400" y="1344"/>
              <a:ext cx="1440" cy="2640"/>
            </a:xfrm>
            <a:prstGeom prst="rect">
              <a:avLst/>
            </a:prstGeom>
            <a:solidFill>
              <a:schemeClr val="tx1"/>
            </a:solidFill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/>
            </a:p>
          </p:txBody>
        </p:sp>
        <p:grpSp>
          <p:nvGrpSpPr>
            <p:cNvPr id="23" name="Group 42"/>
            <p:cNvGrpSpPr>
              <a:grpSpLocks/>
            </p:cNvGrpSpPr>
            <p:nvPr/>
          </p:nvGrpSpPr>
          <p:grpSpPr bwMode="auto">
            <a:xfrm>
              <a:off x="2400" y="912"/>
              <a:ext cx="1440" cy="1757"/>
              <a:chOff x="2400" y="912"/>
              <a:chExt cx="1440" cy="1757"/>
            </a:xfrm>
          </p:grpSpPr>
          <p:sp>
            <p:nvSpPr>
              <p:cNvPr id="24" name="Rectangle 43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1440" cy="33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444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pt-PT" altLang="pt-PT" sz="2200" b="1" dirty="0">
                    <a:latin typeface="Albertus Extra Bold" pitchFamily="34" charset="0"/>
                  </a:rPr>
                  <a:t>Como?</a:t>
                </a:r>
                <a:endParaRPr lang="en-GB" altLang="pt-PT" sz="2200" b="1" dirty="0">
                  <a:latin typeface="Albertus Extra Bold" pitchFamily="34" charset="0"/>
                </a:endParaRPr>
              </a:p>
            </p:txBody>
          </p:sp>
          <p:sp>
            <p:nvSpPr>
              <p:cNvPr id="25" name="Text Box 44"/>
              <p:cNvSpPr txBox="1">
                <a:spLocks noChangeArrowheads="1"/>
              </p:cNvSpPr>
              <p:nvPr/>
            </p:nvSpPr>
            <p:spPr bwMode="auto">
              <a:xfrm>
                <a:off x="2400" y="1392"/>
                <a:ext cx="1440" cy="1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25000"/>
                  </a:spcBef>
                </a:pPr>
                <a:r>
                  <a:rPr lang="pt-PT" altLang="pt-PT" sz="1800" b="1">
                    <a:solidFill>
                      <a:srgbClr val="116F07"/>
                    </a:solidFill>
                    <a:latin typeface="Albertus Extra Bold" pitchFamily="34" charset="0"/>
                    <a:sym typeface="Monotype Sorts" pitchFamily="2" charset="2"/>
                  </a:rPr>
                  <a:t> </a:t>
                </a:r>
                <a:r>
                  <a:rPr lang="pt-PT" altLang="pt-PT" sz="1800" b="1">
                    <a:solidFill>
                      <a:schemeClr val="bg1"/>
                    </a:solidFill>
                    <a:latin typeface="Albertus Extra Bold" pitchFamily="34" charset="0"/>
                    <a:sym typeface="Monotype Sorts" pitchFamily="2" charset="2"/>
                  </a:rPr>
                  <a:t>Identificação dos lugares e das pessoas-chave na organização e no exterior.</a:t>
                </a:r>
              </a:p>
              <a:p>
                <a:pPr eaLnBrk="1" hangingPunct="1">
                  <a:lnSpc>
                    <a:spcPct val="85000"/>
                  </a:lnSpc>
                  <a:spcBef>
                    <a:spcPct val="25000"/>
                  </a:spcBef>
                </a:pPr>
                <a:r>
                  <a:rPr lang="pt-PT" altLang="pt-PT" sz="1800" b="1">
                    <a:solidFill>
                      <a:srgbClr val="116F07"/>
                    </a:solidFill>
                    <a:latin typeface="Albertus Extra Bold" pitchFamily="34" charset="0"/>
                    <a:sym typeface="Monotype Sorts" pitchFamily="2" charset="2"/>
                  </a:rPr>
                  <a:t></a:t>
                </a:r>
                <a:r>
                  <a:rPr lang="pt-PT" altLang="pt-PT" sz="1800" b="1">
                    <a:solidFill>
                      <a:schemeClr val="bg1"/>
                    </a:solidFill>
                    <a:latin typeface="Albertus Extra Bold" pitchFamily="34" charset="0"/>
                    <a:sym typeface="Monotype Sorts" pitchFamily="2" charset="2"/>
                  </a:rPr>
                  <a:t>Conhecimentos sobre os sistemas documentais.</a:t>
                </a:r>
                <a:endParaRPr lang="pt-PT" altLang="pt-PT" sz="1800" b="1">
                  <a:solidFill>
                    <a:srgbClr val="003366"/>
                  </a:solidFill>
                  <a:latin typeface="Albertus Extra Bold" pitchFamily="34" charset="0"/>
                  <a:sym typeface="Monotype Sorts" pitchFamily="2" charset="2"/>
                </a:endParaRPr>
              </a:p>
            </p:txBody>
          </p:sp>
        </p:grpSp>
      </p:grpSp>
      <p:grpSp>
        <p:nvGrpSpPr>
          <p:cNvPr id="26" name="Group 45"/>
          <p:cNvGrpSpPr>
            <a:grpSpLocks/>
          </p:cNvGrpSpPr>
          <p:nvPr/>
        </p:nvGrpSpPr>
        <p:grpSpPr bwMode="auto">
          <a:xfrm>
            <a:off x="7764660" y="1720552"/>
            <a:ext cx="2286000" cy="4876800"/>
            <a:chOff x="4032" y="912"/>
            <a:chExt cx="1440" cy="3072"/>
          </a:xfrm>
        </p:grpSpPr>
        <p:sp>
          <p:nvSpPr>
            <p:cNvPr id="27" name="Rectangle 46"/>
            <p:cNvSpPr>
              <a:spLocks noChangeArrowheads="1"/>
            </p:cNvSpPr>
            <p:nvPr/>
          </p:nvSpPr>
          <p:spPr bwMode="auto">
            <a:xfrm>
              <a:off x="4032" y="1344"/>
              <a:ext cx="1440" cy="2640"/>
            </a:xfrm>
            <a:prstGeom prst="rect">
              <a:avLst/>
            </a:prstGeom>
            <a:solidFill>
              <a:schemeClr val="tx1"/>
            </a:solidFill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/>
            </a:p>
          </p:txBody>
        </p:sp>
        <p:sp>
          <p:nvSpPr>
            <p:cNvPr id="28" name="Rectangle 47"/>
            <p:cNvSpPr>
              <a:spLocks noChangeArrowheads="1"/>
            </p:cNvSpPr>
            <p:nvPr/>
          </p:nvSpPr>
          <p:spPr bwMode="auto">
            <a:xfrm>
              <a:off x="4032" y="912"/>
              <a:ext cx="1440" cy="3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sz="2200" b="1" dirty="0">
                  <a:latin typeface="Albertus Extra Bold" pitchFamily="34" charset="0"/>
                </a:rPr>
                <a:t>Utensílios/Meios</a:t>
              </a:r>
              <a:endParaRPr lang="en-GB" altLang="pt-PT" sz="2200" b="1" dirty="0">
                <a:latin typeface="Albertus Extra Bold" pitchFamily="34" charset="0"/>
              </a:endParaRPr>
            </a:p>
          </p:txBody>
        </p:sp>
        <p:sp>
          <p:nvSpPr>
            <p:cNvPr id="29" name="Text Box 48"/>
            <p:cNvSpPr txBox="1">
              <a:spLocks noChangeArrowheads="1"/>
            </p:cNvSpPr>
            <p:nvPr/>
          </p:nvSpPr>
          <p:spPr bwMode="auto">
            <a:xfrm>
              <a:off x="4032" y="1344"/>
              <a:ext cx="1440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25000"/>
                </a:spcBef>
              </a:pPr>
              <a:r>
                <a:rPr lang="pt-PT" altLang="pt-PT" sz="1800" b="1">
                  <a:solidFill>
                    <a:srgbClr val="116F07"/>
                  </a:solidFill>
                  <a:latin typeface="Albertus Extra Bold" pitchFamily="34" charset="0"/>
                  <a:sym typeface="Monotype Sorts" pitchFamily="2" charset="2"/>
                </a:rPr>
                <a:t></a:t>
              </a:r>
              <a:r>
                <a:rPr lang="pt-PT" altLang="pt-PT">
                  <a:solidFill>
                    <a:schemeClr val="bg1"/>
                  </a:solidFill>
                </a:rPr>
                <a:t> </a:t>
              </a:r>
              <a:r>
                <a:rPr lang="pt-PT" altLang="pt-PT" sz="1800">
                  <a:solidFill>
                    <a:schemeClr val="bg1"/>
                  </a:solidFill>
                  <a:latin typeface="Albertus Extra Bold" pitchFamily="34" charset="0"/>
                </a:rPr>
                <a:t>Organograma da organização.</a:t>
              </a:r>
            </a:p>
            <a:p>
              <a:pPr eaLnBrk="1" hangingPunct="1">
                <a:lnSpc>
                  <a:spcPct val="85000"/>
                </a:lnSpc>
                <a:spcBef>
                  <a:spcPct val="25000"/>
                </a:spcBef>
              </a:pPr>
              <a:r>
                <a:rPr lang="pt-PT" altLang="pt-PT" sz="1800" b="1">
                  <a:solidFill>
                    <a:srgbClr val="116F07"/>
                  </a:solidFill>
                  <a:latin typeface="Albertus Extra Bold" pitchFamily="34" charset="0"/>
                  <a:sym typeface="Monotype Sorts" pitchFamily="2" charset="2"/>
                </a:rPr>
                <a:t> </a:t>
              </a:r>
              <a:r>
                <a:rPr lang="pt-PT" altLang="pt-PT" sz="1800" b="1">
                  <a:solidFill>
                    <a:schemeClr val="bg1"/>
                  </a:solidFill>
                  <a:latin typeface="Albertus Extra Bold" pitchFamily="34" charset="0"/>
                  <a:sym typeface="Monotype Sorts" pitchFamily="2" charset="2"/>
                </a:rPr>
                <a:t>Inventário dos recursos locais.</a:t>
              </a:r>
            </a:p>
            <a:p>
              <a:pPr eaLnBrk="1" hangingPunct="1">
                <a:lnSpc>
                  <a:spcPct val="85000"/>
                </a:lnSpc>
                <a:spcBef>
                  <a:spcPct val="25000"/>
                </a:spcBef>
              </a:pPr>
              <a:r>
                <a:rPr lang="pt-PT" altLang="pt-PT" sz="1800" b="1">
                  <a:solidFill>
                    <a:srgbClr val="116F07"/>
                  </a:solidFill>
                  <a:latin typeface="Albertus Extra Bold" pitchFamily="34" charset="0"/>
                  <a:sym typeface="Monotype Sorts" pitchFamily="2" charset="2"/>
                </a:rPr>
                <a:t> </a:t>
              </a:r>
              <a:r>
                <a:rPr lang="pt-PT" altLang="pt-PT" sz="1800" b="1">
                  <a:solidFill>
                    <a:schemeClr val="bg1"/>
                  </a:solidFill>
                  <a:latin typeface="Albertus Extra Bold" pitchFamily="34" charset="0"/>
                  <a:sym typeface="Monotype Sorts" pitchFamily="2" charset="2"/>
                </a:rPr>
                <a:t>Planear, definir horários, marcar encontros.</a:t>
              </a:r>
              <a:endParaRPr lang="en-GB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endParaRPr>
            </a:p>
          </p:txBody>
        </p:sp>
      </p:grp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1668660" y="1720552"/>
            <a:ext cx="3200400" cy="4876800"/>
            <a:chOff x="192" y="912"/>
            <a:chExt cx="2016" cy="3072"/>
          </a:xfrm>
        </p:grpSpPr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278" y="912"/>
              <a:ext cx="17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 sz="2200">
                <a:solidFill>
                  <a:schemeClr val="bg1"/>
                </a:solidFill>
                <a:latin typeface="Albertus Extra Bold" pitchFamily="34" charset="0"/>
              </a:endParaRPr>
            </a:p>
          </p:txBody>
        </p:sp>
        <p:grpSp>
          <p:nvGrpSpPr>
            <p:cNvPr id="32" name="Group 51"/>
            <p:cNvGrpSpPr>
              <a:grpSpLocks/>
            </p:cNvGrpSpPr>
            <p:nvPr/>
          </p:nvGrpSpPr>
          <p:grpSpPr bwMode="auto">
            <a:xfrm>
              <a:off x="192" y="912"/>
              <a:ext cx="2016" cy="3072"/>
              <a:chOff x="192" y="912"/>
              <a:chExt cx="1968" cy="3072"/>
            </a:xfrm>
          </p:grpSpPr>
          <p:sp>
            <p:nvSpPr>
              <p:cNvPr id="33" name="Rectangle 52"/>
              <p:cNvSpPr>
                <a:spLocks noChangeArrowheads="1"/>
              </p:cNvSpPr>
              <p:nvPr/>
            </p:nvSpPr>
            <p:spPr bwMode="auto">
              <a:xfrm>
                <a:off x="192" y="1344"/>
                <a:ext cx="1968" cy="2640"/>
              </a:xfrm>
              <a:prstGeom prst="rect">
                <a:avLst/>
              </a:prstGeom>
              <a:solidFill>
                <a:schemeClr val="tx1"/>
              </a:solidFill>
              <a:ln w="444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PT" altLang="pt-PT" b="1">
                  <a:solidFill>
                    <a:schemeClr val="bg1"/>
                  </a:solidFill>
                  <a:latin typeface="Albertus Extra Bold" pitchFamily="34" charset="0"/>
                </a:endParaRPr>
              </a:p>
            </p:txBody>
          </p:sp>
          <p:grpSp>
            <p:nvGrpSpPr>
              <p:cNvPr id="34" name="Group 53"/>
              <p:cNvGrpSpPr>
                <a:grpSpLocks/>
              </p:cNvGrpSpPr>
              <p:nvPr/>
            </p:nvGrpSpPr>
            <p:grpSpPr bwMode="auto">
              <a:xfrm>
                <a:off x="192" y="912"/>
                <a:ext cx="1968" cy="1840"/>
                <a:chOff x="192" y="912"/>
                <a:chExt cx="1968" cy="1840"/>
              </a:xfrm>
            </p:grpSpPr>
            <p:sp>
              <p:nvSpPr>
                <p:cNvPr id="35" name="Rectangle 54"/>
                <p:cNvSpPr>
                  <a:spLocks noChangeArrowheads="1"/>
                </p:cNvSpPr>
                <p:nvPr/>
              </p:nvSpPr>
              <p:spPr bwMode="auto">
                <a:xfrm>
                  <a:off x="192" y="912"/>
                  <a:ext cx="1968" cy="33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444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endParaRPr lang="pt-PT" altLang="pt-PT"/>
                </a:p>
              </p:txBody>
            </p:sp>
            <p:sp>
              <p:nvSpPr>
                <p:cNvPr id="36" name="Rectangle 55"/>
                <p:cNvSpPr>
                  <a:spLocks noChangeArrowheads="1"/>
                </p:cNvSpPr>
                <p:nvPr/>
              </p:nvSpPr>
              <p:spPr bwMode="auto">
                <a:xfrm>
                  <a:off x="240" y="1466"/>
                  <a:ext cx="1872" cy="1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Aft>
                      <a:spcPct val="70000"/>
                    </a:spcAft>
                  </a:pPr>
                  <a:endParaRPr lang="pt-PT" altLang="pt-PT" sz="1800" b="1">
                    <a:solidFill>
                      <a:srgbClr val="116F07"/>
                    </a:solidFill>
                    <a:latin typeface="Albertus Extra Bold" pitchFamily="34" charset="0"/>
                    <a:sym typeface="Monotype Sorts" pitchFamily="2" charset="2"/>
                  </a:endParaRPr>
                </a:p>
                <a:p>
                  <a:pPr eaLnBrk="1" hangingPunct="1">
                    <a:spcAft>
                      <a:spcPct val="70000"/>
                    </a:spcAft>
                  </a:pPr>
                  <a:r>
                    <a:rPr lang="pt-PT" altLang="pt-PT" sz="1800" b="1">
                      <a:solidFill>
                        <a:srgbClr val="116F07"/>
                      </a:solidFill>
                      <a:latin typeface="Albertus Extra Bold" pitchFamily="34" charset="0"/>
                      <a:sym typeface="Monotype Sorts" pitchFamily="2" charset="2"/>
                    </a:rPr>
                    <a:t></a:t>
                  </a:r>
                  <a:r>
                    <a:rPr lang="pt-PT" altLang="pt-PT" sz="1800" b="1">
                      <a:solidFill>
                        <a:schemeClr val="bg1"/>
                      </a:solidFill>
                      <a:latin typeface="Albertus Extra Bold" pitchFamily="34" charset="0"/>
                    </a:rPr>
                    <a:t> Dominar o “espaço documental”.</a:t>
                  </a:r>
                </a:p>
                <a:p>
                  <a:pPr eaLnBrk="1" hangingPunct="1">
                    <a:spcAft>
                      <a:spcPct val="70000"/>
                    </a:spcAft>
                  </a:pPr>
                  <a:endParaRPr lang="pt-PT" altLang="pt-PT" sz="1800" b="1">
                    <a:solidFill>
                      <a:schemeClr val="bg1"/>
                    </a:solidFill>
                    <a:latin typeface="Albertus Extra Bold" pitchFamily="34" charset="0"/>
                  </a:endParaRPr>
                </a:p>
                <a:p>
                  <a:pPr eaLnBrk="1" hangingPunct="1">
                    <a:spcAft>
                      <a:spcPct val="70000"/>
                    </a:spcAft>
                  </a:pPr>
                  <a:endParaRPr lang="pt-PT" altLang="pt-PT" sz="1800" b="1">
                    <a:solidFill>
                      <a:schemeClr val="bg2"/>
                    </a:solidFill>
                    <a:latin typeface="Albertus Extra Bold" pitchFamily="34" charset="0"/>
                  </a:endParaRPr>
                </a:p>
              </p:txBody>
            </p:sp>
            <p:sp>
              <p:nvSpPr>
                <p:cNvPr id="37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40" y="986"/>
                  <a:ext cx="1823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pt-PT" altLang="pt-PT" sz="2200" b="1" dirty="0">
                      <a:latin typeface="Albertus Extra Bold" pitchFamily="34" charset="0"/>
                    </a:rPr>
                    <a:t>O que significa?</a:t>
                  </a:r>
                  <a:endParaRPr lang="en-GB" altLang="pt-PT" sz="2200" b="1" dirty="0">
                    <a:latin typeface="Albertus Extra Bold" pitchFamily="34" charset="0"/>
                  </a:endParaRPr>
                </a:p>
              </p:txBody>
            </p:sp>
          </p:grpSp>
        </p:grpSp>
      </p:grpSp>
      <p:sp>
        <p:nvSpPr>
          <p:cNvPr id="38" name="Rectangle 60"/>
          <p:cNvSpPr>
            <a:spLocks noChangeArrowheads="1"/>
          </p:cNvSpPr>
          <p:nvPr/>
        </p:nvSpPr>
        <p:spPr bwMode="auto">
          <a:xfrm>
            <a:off x="1668660" y="5530552"/>
            <a:ext cx="3048655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pt-PT" altLang="pt-PT" sz="1800" b="1" dirty="0">
                <a:solidFill>
                  <a:srgbClr val="C00000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 dirty="0">
                <a:solidFill>
                  <a:srgbClr val="C00000"/>
                </a:solidFill>
                <a:latin typeface="Albertus Extra Bold" pitchFamily="34" charset="0"/>
              </a:rPr>
              <a:t> Armazenar os recursos.</a:t>
            </a:r>
            <a:endParaRPr lang="en-GB" altLang="pt-PT" sz="1800" b="1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39" name="Rectangle 61"/>
          <p:cNvSpPr>
            <a:spLocks noChangeArrowheads="1"/>
          </p:cNvSpPr>
          <p:nvPr/>
        </p:nvSpPr>
        <p:spPr bwMode="auto">
          <a:xfrm>
            <a:off x="5250060" y="5149552"/>
            <a:ext cx="2362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pt-PT" altLang="pt-PT" sz="1800" b="1" dirty="0">
                <a:solidFill>
                  <a:srgbClr val="C00000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 dirty="0">
                <a:solidFill>
                  <a:srgbClr val="C00000"/>
                </a:solidFill>
                <a:latin typeface="Albertus Extra Bold" pitchFamily="34" charset="0"/>
              </a:rPr>
              <a:t> Guardar os endereços dos documentos.</a:t>
            </a:r>
            <a:endParaRPr lang="en-GB" altLang="pt-PT" sz="1800" b="1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40" name="Rectangle 62"/>
          <p:cNvSpPr>
            <a:spLocks noChangeArrowheads="1"/>
          </p:cNvSpPr>
          <p:nvPr/>
        </p:nvSpPr>
        <p:spPr bwMode="auto">
          <a:xfrm>
            <a:off x="5173860" y="5987752"/>
            <a:ext cx="2362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pt-PT" altLang="pt-PT" sz="1800" b="1" dirty="0">
                <a:solidFill>
                  <a:srgbClr val="C00000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 dirty="0">
                <a:solidFill>
                  <a:srgbClr val="C00000"/>
                </a:solidFill>
                <a:latin typeface="Albertus Extra Bold" pitchFamily="34" charset="0"/>
              </a:rPr>
              <a:t> Guardar os documentos.</a:t>
            </a:r>
            <a:endParaRPr lang="en-GB" altLang="pt-PT" sz="1800" b="1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41" name="Rectangle 63"/>
          <p:cNvSpPr>
            <a:spLocks noChangeArrowheads="1"/>
          </p:cNvSpPr>
          <p:nvPr/>
        </p:nvSpPr>
        <p:spPr bwMode="auto">
          <a:xfrm>
            <a:off x="7764660" y="5378152"/>
            <a:ext cx="236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buFont typeface="Monotype Sorts" pitchFamily="2" charset="2"/>
              <a:buChar char="ä"/>
            </a:pPr>
            <a:r>
              <a:rPr lang="pt-PT" altLang="pt-PT" sz="1800" b="1" dirty="0" smtClean="0">
                <a:solidFill>
                  <a:srgbClr val="C00000"/>
                </a:solidFill>
                <a:latin typeface="Albertus Extra Bold" pitchFamily="34" charset="0"/>
              </a:rPr>
              <a:t>Ficha.</a:t>
            </a:r>
          </a:p>
          <a:p>
            <a:pPr marL="285750" indent="-285750" eaLnBrk="1" hangingPunct="1">
              <a:buFont typeface="Monotype Sorts" pitchFamily="2" charset="2"/>
              <a:buChar char="ä"/>
            </a:pPr>
            <a:r>
              <a:rPr lang="pt-PT" altLang="pt-PT" sz="1800" b="1" dirty="0" smtClean="0">
                <a:solidFill>
                  <a:srgbClr val="C00000"/>
                </a:solidFill>
                <a:latin typeface="Albertus Extra Bold" pitchFamily="34" charset="0"/>
              </a:rPr>
              <a:t>ZOTERO.</a:t>
            </a:r>
            <a:endParaRPr lang="en-GB" altLang="pt-PT" sz="1800" b="1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6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utoUpdateAnimBg="0"/>
      <p:bldP spid="39" grpId="0" autoUpdateAnimBg="0"/>
      <p:bldP spid="40" grpId="0" autoUpdateAnimBg="0"/>
      <p:bldP spid="4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764703"/>
            <a:ext cx="11999068" cy="567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dirty="0" smtClean="0">
                <a:latin typeface="Albertus Extra Bold" pitchFamily="34" charset="0"/>
              </a:rPr>
              <a:t>CONSERVAR OS RESULTADOS DE UMA PESQUISA</a:t>
            </a:r>
            <a:endParaRPr lang="en-GB" dirty="0" smtClean="0">
              <a:latin typeface="Albertus Extra Bold" pitchFamily="34" charset="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701924" y="1556792"/>
            <a:ext cx="8458200" cy="4800600"/>
            <a:chOff x="192" y="1008"/>
            <a:chExt cx="5328" cy="2928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192" y="1008"/>
              <a:ext cx="5328" cy="28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sz="2800" b="1">
                  <a:solidFill>
                    <a:srgbClr val="003366"/>
                  </a:solidFill>
                  <a:latin typeface="Albertus Extra Bold" pitchFamily="34" charset="0"/>
                </a:rPr>
                <a:t>FICHA DOCUMENTAL</a:t>
              </a:r>
              <a:endParaRPr lang="en-GB" altLang="pt-PT" sz="2800" b="1">
                <a:solidFill>
                  <a:srgbClr val="003366"/>
                </a:solidFill>
                <a:latin typeface="Albertus Extra Bold" pitchFamily="34" charset="0"/>
              </a:endParaRPr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192" y="1296"/>
              <a:ext cx="5328" cy="264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PT" altLang="pt-PT"/>
                <a:t>Nº do documento:</a:t>
              </a:r>
            </a:p>
            <a:p>
              <a:pPr eaLnBrk="1" hangingPunct="1"/>
              <a:r>
                <a:rPr lang="pt-PT" altLang="pt-PT"/>
                <a:t>Palavras-chave:</a:t>
              </a:r>
            </a:p>
            <a:p>
              <a:pPr eaLnBrk="1" hangingPunct="1"/>
              <a:r>
                <a:rPr lang="pt-PT" altLang="pt-PT"/>
                <a:t>Título do documento:</a:t>
              </a:r>
            </a:p>
            <a:p>
              <a:pPr eaLnBrk="1" hangingPunct="1"/>
              <a:r>
                <a:rPr lang="pt-PT" altLang="pt-PT"/>
                <a:t>Título do documento hospedeiro:</a:t>
              </a:r>
            </a:p>
            <a:p>
              <a:pPr eaLnBrk="1" hangingPunct="1"/>
              <a:r>
                <a:rPr lang="pt-PT" altLang="pt-PT"/>
                <a:t>Autor(es):</a:t>
              </a:r>
            </a:p>
            <a:p>
              <a:pPr eaLnBrk="1" hangingPunct="1"/>
              <a:r>
                <a:rPr lang="pt-PT" altLang="pt-PT"/>
                <a:t>Editor:                                        Data de Edição:</a:t>
              </a:r>
            </a:p>
            <a:p>
              <a:pPr eaLnBrk="1" hangingPunct="1"/>
              <a:r>
                <a:rPr lang="pt-PT" altLang="pt-PT"/>
                <a:t>Suporte:                                Cota:</a:t>
              </a:r>
            </a:p>
            <a:p>
              <a:pPr eaLnBrk="1" hangingPunct="1"/>
              <a:r>
                <a:rPr lang="pt-PT" altLang="pt-PT"/>
                <a:t>Endereço internet:</a:t>
              </a:r>
            </a:p>
            <a:p>
              <a:pPr eaLnBrk="1" hangingPunct="1"/>
              <a:r>
                <a:rPr lang="pt-PT" altLang="pt-PT"/>
                <a:t>Encontrado onde e quando:</a:t>
              </a:r>
            </a:p>
            <a:p>
              <a:pPr eaLnBrk="1" hangingPunct="1"/>
              <a:r>
                <a:rPr lang="pt-PT" altLang="pt-PT"/>
                <a:t>Na sequência de que pesquisa:</a:t>
              </a:r>
            </a:p>
            <a:p>
              <a:pPr eaLnBrk="1" hangingPunct="1"/>
              <a:r>
                <a:rPr lang="pt-PT" altLang="pt-PT"/>
                <a:t>Armazenado como e onde:</a:t>
              </a:r>
              <a:endParaRPr lang="en-GB" altLang="pt-PT"/>
            </a:p>
          </p:txBody>
        </p:sp>
      </p:grp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4216524" y="2090192"/>
            <a:ext cx="54102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4216524" y="2471192"/>
            <a:ext cx="54102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4521324" y="2852192"/>
            <a:ext cx="51054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5892924" y="3233192"/>
            <a:ext cx="37338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3149724" y="3614192"/>
            <a:ext cx="64770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7797924" y="3995192"/>
            <a:ext cx="18288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2692524" y="3995192"/>
            <a:ext cx="24384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2844924" y="4376192"/>
            <a:ext cx="18288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140324" y="4757192"/>
            <a:ext cx="54864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5054724" y="5138192"/>
            <a:ext cx="45720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5511924" y="5519192"/>
            <a:ext cx="41148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5130924" y="5900192"/>
            <a:ext cx="44958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6045324" y="4376192"/>
            <a:ext cx="35814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1933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" y="0"/>
            <a:ext cx="12190643" cy="6165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3066" y="6309320"/>
            <a:ext cx="132972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/>
              <a:t>ZOTERO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2332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 txBox="1">
            <a:spLocks noChangeArrowheads="1"/>
          </p:cNvSpPr>
          <p:nvPr/>
        </p:nvSpPr>
        <p:spPr>
          <a:xfrm>
            <a:off x="0" y="332656"/>
            <a:ext cx="12071076" cy="641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sz="2800" b="1" dirty="0" smtClean="0">
                <a:latin typeface="Albertus Extra Bold" pitchFamily="34" charset="0"/>
              </a:rPr>
              <a:t>3) SELECIONAR OS DOCUMENTOS</a:t>
            </a:r>
            <a:endParaRPr lang="en-GB" sz="2800" b="1" dirty="0" smtClean="0">
              <a:latin typeface="Albertus Extra Bold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322068" y="2406352"/>
            <a:ext cx="2286000" cy="4191000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5322068" y="1720552"/>
            <a:ext cx="2286000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sz="2200" b="1" dirty="0">
                <a:latin typeface="Albertus Extra Bold" pitchFamily="34" charset="0"/>
              </a:rPr>
              <a:t>Como?</a:t>
            </a:r>
            <a:endParaRPr lang="en-GB" altLang="pt-PT" sz="2200" b="1" dirty="0">
              <a:latin typeface="Albertus Extra Bold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322068" y="2482552"/>
            <a:ext cx="228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 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rPr>
              <a:t>Triando segundo o assunto, o modo de restituição e o tempo de que dispomos.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7912868" y="2406352"/>
            <a:ext cx="2286000" cy="4191000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7912868" y="1720552"/>
            <a:ext cx="2286000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sz="2200" b="1" dirty="0">
                <a:latin typeface="Albertus Extra Bold" pitchFamily="34" charset="0"/>
              </a:rPr>
              <a:t>Utensílios/Meios</a:t>
            </a:r>
            <a:endParaRPr lang="en-GB" altLang="pt-PT" sz="2200" b="1" dirty="0">
              <a:latin typeface="Albertus Extra Bold" pitchFamily="34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912868" y="2406352"/>
            <a:ext cx="2286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>
                <a:solidFill>
                  <a:schemeClr val="bg1"/>
                </a:solidFill>
              </a:rPr>
              <a:t> </a:t>
            </a:r>
            <a:r>
              <a:rPr lang="pt-PT" altLang="pt-PT" sz="1800">
                <a:solidFill>
                  <a:schemeClr val="bg1"/>
                </a:solidFill>
                <a:latin typeface="Albertus Extra Bold" pitchFamily="34" charset="0"/>
              </a:rPr>
              <a:t>Critérios de triagem.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1816868" y="2406352"/>
            <a:ext cx="3200400" cy="4191000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PT" altLang="pt-PT" b="1">
              <a:latin typeface="Albertus Extra Bold" pitchFamily="34" charset="0"/>
            </a:endParaRP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1894656" y="2600027"/>
            <a:ext cx="30448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70000"/>
              </a:spcAft>
            </a:pPr>
            <a:endParaRPr lang="pt-PT" altLang="pt-PT" sz="1800" b="1">
              <a:solidFill>
                <a:srgbClr val="116F07"/>
              </a:solidFill>
              <a:latin typeface="Albertus Extra Bold" pitchFamily="34" charset="0"/>
              <a:sym typeface="Monotype Sorts" pitchFamily="2" charset="2"/>
            </a:endParaRPr>
          </a:p>
          <a:p>
            <a:pPr eaLnBrk="1" hangingPunct="1">
              <a:spcAft>
                <a:spcPct val="70000"/>
              </a:spcAft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</a:rPr>
              <a:t> Selecionar as informações pertinentes, fiáveis e disponíveis.</a:t>
            </a:r>
            <a:endParaRPr lang="pt-PT" altLang="pt-PT" sz="1800" b="1">
              <a:solidFill>
                <a:schemeClr val="bg2"/>
              </a:solidFill>
              <a:latin typeface="Albertus Extra Bold" pitchFamily="34" charset="0"/>
            </a:endParaRPr>
          </a:p>
        </p:txBody>
      </p:sp>
      <p:grpSp>
        <p:nvGrpSpPr>
          <p:cNvPr id="29" name="Group 35"/>
          <p:cNvGrpSpPr>
            <a:grpSpLocks/>
          </p:cNvGrpSpPr>
          <p:nvPr/>
        </p:nvGrpSpPr>
        <p:grpSpPr bwMode="auto">
          <a:xfrm>
            <a:off x="1816868" y="1720552"/>
            <a:ext cx="3200400" cy="544513"/>
            <a:chOff x="192" y="912"/>
            <a:chExt cx="2016" cy="343"/>
          </a:xfrm>
        </p:grpSpPr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192" y="912"/>
              <a:ext cx="2016" cy="3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/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241" y="986"/>
              <a:ext cx="18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sz="2200" b="1" dirty="0">
                  <a:latin typeface="Albertus Extra Bold" pitchFamily="34" charset="0"/>
                </a:rPr>
                <a:t>O que significa?</a:t>
              </a:r>
              <a:endParaRPr lang="en-GB" altLang="pt-PT" sz="2200" b="1" dirty="0">
                <a:latin typeface="Albertus Extra Bold" pitchFamily="34" charset="0"/>
              </a:endParaRPr>
            </a:p>
          </p:txBody>
        </p:sp>
      </p:grp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1969268" y="4539952"/>
            <a:ext cx="2971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</a:rPr>
              <a:t> Conservar e ordenar as informações selecionadas.</a:t>
            </a:r>
            <a:endParaRPr lang="en-GB" altLang="pt-PT" sz="1800" b="1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7912868" y="5759152"/>
            <a:ext cx="2209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rPr>
              <a:t> Técnicas de leitura e de referenciação.</a:t>
            </a:r>
            <a:endParaRPr lang="en-GB" altLang="pt-PT" sz="1800" b="1">
              <a:solidFill>
                <a:schemeClr val="bg1"/>
              </a:solidFill>
              <a:latin typeface="Albertus Extra Bold" pitchFamily="34" charset="0"/>
              <a:sym typeface="Monotype Sorts" pitchFamily="2" charset="2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5322068" y="3930352"/>
            <a:ext cx="228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rPr>
              <a:t>Eliminado os documentos excessivamente difíceis, antigos ou redundantes.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22068" y="5454352"/>
            <a:ext cx="2209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 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rPr>
              <a:t>Referenciando rapidamente a informação útil.</a:t>
            </a:r>
            <a:endParaRPr lang="pt-PT" altLang="pt-PT" sz="1800" b="1">
              <a:solidFill>
                <a:srgbClr val="116F07"/>
              </a:solidFill>
              <a:latin typeface="Albertus Extra Bold" pitchFamily="34" charset="0"/>
              <a:sym typeface="Monotype Sorts" pitchFamily="2" charset="2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7912868" y="3168352"/>
            <a:ext cx="2286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 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rPr>
              <a:t>Critérios de fiabilidade, nomeadamente para as informações retiradas da internet.</a:t>
            </a: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7912868" y="5225752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 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rPr>
              <a:t>Noção de URL.</a:t>
            </a:r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13401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utoUpdateAnimBg="0"/>
      <p:bldP spid="23" grpId="0" autoUpdateAnimBg="0"/>
      <p:bldP spid="25" grpId="0" animBg="1" autoUpdateAnimBg="0"/>
      <p:bldP spid="26" grpId="0" autoUpdateAnimBg="0"/>
      <p:bldP spid="28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0" y="260648"/>
            <a:ext cx="12071076" cy="64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b="1" dirty="0" smtClean="0">
                <a:latin typeface="Albertus Extra Bold" pitchFamily="34" charset="0"/>
              </a:rPr>
              <a:t>REFERENCIAR AS FONTES</a:t>
            </a:r>
            <a:endParaRPr lang="en-GB" b="1" dirty="0" smtClean="0">
              <a:latin typeface="Albertus Extra Bold" pitchFamily="34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702940" y="1315616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PT" b="1" dirty="0">
                <a:latin typeface="Albertus Extra Bold" pitchFamily="34" charset="0"/>
              </a:rPr>
              <a:t>LER UM ENDEREÇO ELECTRÓNICO</a:t>
            </a:r>
            <a:endParaRPr lang="en-GB" altLang="pt-PT" b="1" dirty="0">
              <a:latin typeface="Albertus Extra Bold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02940" y="26080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pt-PT" b="1" dirty="0">
                <a:latin typeface="Albertus Extra Bold" pitchFamily="34" charset="0"/>
                <a:hlinkClick r:id="rId2"/>
              </a:rPr>
              <a:t>http://</a:t>
            </a:r>
            <a:r>
              <a:rPr lang="en-GB" altLang="pt-PT" b="1" dirty="0" smtClean="0">
                <a:latin typeface="Albertus Extra Bold" pitchFamily="34" charset="0"/>
                <a:hlinkClick r:id="rId2"/>
              </a:rPr>
              <a:t>www.ces.fe.uc.pt/nucleos/cidades/projetos.html</a:t>
            </a:r>
            <a:endParaRPr lang="en-GB" altLang="pt-PT" b="1" dirty="0">
              <a:latin typeface="Albertus Extra Bold" pitchFamily="34" charset="0"/>
            </a:endParaRP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130052" y="3065289"/>
            <a:ext cx="1371600" cy="1271588"/>
            <a:chOff x="0" y="1728"/>
            <a:chExt cx="864" cy="801"/>
          </a:xfrm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0" y="2064"/>
              <a:ext cx="86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sz="1400">
                  <a:latin typeface="Albertus Extra Bold" pitchFamily="34" charset="0"/>
                </a:rPr>
                <a:t>Hypertext Transfer Protocol</a:t>
              </a:r>
              <a:endParaRPr lang="en-GB" altLang="pt-PT" sz="1400">
                <a:latin typeface="Albertus Extra Bold" pitchFamily="34" charset="0"/>
              </a:endParaRPr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 flipV="1">
              <a:off x="240" y="1728"/>
              <a:ext cx="0" cy="336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425452" y="3065289"/>
            <a:ext cx="914400" cy="1271588"/>
            <a:chOff x="816" y="1728"/>
            <a:chExt cx="576" cy="801"/>
          </a:xfrm>
        </p:grpSpPr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816" y="2064"/>
              <a:ext cx="576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sz="1400">
                  <a:latin typeface="Albertus Extra Bold" pitchFamily="34" charset="0"/>
                </a:rPr>
                <a:t>World Wide Web</a:t>
              </a:r>
              <a:endParaRPr lang="en-GB" altLang="pt-PT" sz="1400">
                <a:latin typeface="Albertus Extra Bold" pitchFamily="34" charset="0"/>
              </a:endParaRP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V="1">
              <a:off x="912" y="1728"/>
              <a:ext cx="0" cy="336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078188" y="3065288"/>
            <a:ext cx="1219200" cy="1057275"/>
            <a:chOff x="1296" y="1728"/>
            <a:chExt cx="768" cy="666"/>
          </a:xfrm>
        </p:grpSpPr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V="1">
              <a:off x="1488" y="1728"/>
              <a:ext cx="0" cy="336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1296" y="2064"/>
              <a:ext cx="7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sz="1400" dirty="0">
                  <a:latin typeface="Albertus Extra Bold" pitchFamily="34" charset="0"/>
                </a:rPr>
                <a:t>Nome do Servidor</a:t>
              </a:r>
              <a:endParaRPr lang="en-GB" altLang="pt-PT" sz="1400" dirty="0">
                <a:latin typeface="Albertus Extra Bold" pitchFamily="34" charset="0"/>
              </a:endParaRP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4942284" y="3065288"/>
            <a:ext cx="1143000" cy="914400"/>
            <a:chOff x="1872" y="1728"/>
            <a:chExt cx="720" cy="576"/>
          </a:xfrm>
        </p:grpSpPr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1872" y="2112"/>
              <a:ext cx="7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sz="1400" dirty="0">
                  <a:latin typeface="Albertus Extra Bold" pitchFamily="34" charset="0"/>
                </a:rPr>
                <a:t>Extensão</a:t>
              </a:r>
              <a:endParaRPr lang="en-GB" altLang="pt-PT" sz="1400" dirty="0">
                <a:latin typeface="Albertus Extra Bold" pitchFamily="34" charset="0"/>
              </a:endParaRPr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 flipV="1">
              <a:off x="2304" y="1728"/>
              <a:ext cx="0" cy="336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17" name="Group 33"/>
          <p:cNvGrpSpPr>
            <a:grpSpLocks/>
          </p:cNvGrpSpPr>
          <p:nvPr/>
        </p:nvGrpSpPr>
        <p:grpSpPr bwMode="auto">
          <a:xfrm>
            <a:off x="6092452" y="3065288"/>
            <a:ext cx="1066800" cy="914400"/>
            <a:chOff x="2496" y="1728"/>
            <a:chExt cx="672" cy="576"/>
          </a:xfrm>
        </p:grpSpPr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2496" y="2112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sz="1400">
                  <a:latin typeface="Albertus Extra Bold" pitchFamily="34" charset="0"/>
                </a:rPr>
                <a:t>Dossier</a:t>
              </a:r>
              <a:endParaRPr lang="en-GB" altLang="pt-PT" sz="1400">
                <a:latin typeface="Albertus Extra Bold" pitchFamily="34" charset="0"/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flipV="1">
              <a:off x="2640" y="1728"/>
              <a:ext cx="0" cy="336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7083052" y="3065288"/>
            <a:ext cx="1295400" cy="914400"/>
            <a:chOff x="3120" y="1728"/>
            <a:chExt cx="816" cy="576"/>
          </a:xfrm>
        </p:grpSpPr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120" y="2112"/>
              <a:ext cx="8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sz="1400">
                  <a:latin typeface="Albertus Extra Bold" pitchFamily="34" charset="0"/>
                </a:rPr>
                <a:t>Sub-Dossier</a:t>
              </a:r>
              <a:endParaRPr lang="en-GB" altLang="pt-PT" sz="1400">
                <a:latin typeface="Albertus Extra Bold" pitchFamily="34" charset="0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V="1">
              <a:off x="3360" y="1728"/>
              <a:ext cx="0" cy="336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3" name="Group 35"/>
          <p:cNvGrpSpPr>
            <a:grpSpLocks/>
          </p:cNvGrpSpPr>
          <p:nvPr/>
        </p:nvGrpSpPr>
        <p:grpSpPr bwMode="auto">
          <a:xfrm>
            <a:off x="8378452" y="3141488"/>
            <a:ext cx="1676400" cy="838200"/>
            <a:chOff x="3936" y="1776"/>
            <a:chExt cx="1056" cy="528"/>
          </a:xfrm>
        </p:grpSpPr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3936" y="2112"/>
              <a:ext cx="10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sz="1400">
                  <a:latin typeface="Albertus Extra Bold" pitchFamily="34" charset="0"/>
                </a:rPr>
                <a:t>Página em leitura</a:t>
              </a:r>
              <a:endParaRPr lang="en-GB" altLang="pt-PT" sz="1400">
                <a:latin typeface="Albertus Extra Bold" pitchFamily="34" charset="0"/>
              </a:endParaRP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V="1">
              <a:off x="4128" y="1776"/>
              <a:ext cx="0" cy="336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1702940" y="22270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b="1">
                <a:latin typeface="Albertus Extra Bold" pitchFamily="34" charset="0"/>
              </a:rPr>
              <a:t>UM ENDEREÇO WEB</a:t>
            </a:r>
            <a:endParaRPr lang="en-GB" altLang="pt-PT" b="1">
              <a:latin typeface="Albertus Extra Bold" pitchFamily="34" charset="0"/>
            </a:endParaRP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1702940" y="48178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b="1">
                <a:latin typeface="Albertus Extra Bold" pitchFamily="34" charset="0"/>
              </a:rPr>
              <a:t>UM ENDEREÇO DE CORREIO ELECTRÓNICO</a:t>
            </a:r>
            <a:endParaRPr lang="en-GB" altLang="pt-PT" b="1">
              <a:latin typeface="Albertus Extra Bold" pitchFamily="34" charset="0"/>
            </a:endParaRP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1702940" y="52750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PT" b="1">
                <a:latin typeface="Albertus Extra Bold" pitchFamily="34" charset="0"/>
              </a:rPr>
              <a:t>ces@sonata.fe.uc.pt</a:t>
            </a:r>
            <a:endParaRPr lang="en-GB" altLang="pt-PT" b="1">
              <a:latin typeface="Albertus Extra Bold" pitchFamily="34" charset="0"/>
            </a:endParaRPr>
          </a:p>
        </p:txBody>
      </p:sp>
      <p:grpSp>
        <p:nvGrpSpPr>
          <p:cNvPr id="29" name="Group 47"/>
          <p:cNvGrpSpPr>
            <a:grpSpLocks/>
          </p:cNvGrpSpPr>
          <p:nvPr/>
        </p:nvGrpSpPr>
        <p:grpSpPr bwMode="auto">
          <a:xfrm>
            <a:off x="4446140" y="5656088"/>
            <a:ext cx="762000" cy="838200"/>
            <a:chOff x="1728" y="3360"/>
            <a:chExt cx="480" cy="528"/>
          </a:xfrm>
        </p:grpSpPr>
        <p:sp>
          <p:nvSpPr>
            <p:cNvPr id="30" name="Text Box 39"/>
            <p:cNvSpPr txBox="1">
              <a:spLocks noChangeArrowheads="1"/>
            </p:cNvSpPr>
            <p:nvPr/>
          </p:nvSpPr>
          <p:spPr bwMode="auto">
            <a:xfrm>
              <a:off x="1728" y="3696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sz="1400">
                  <a:latin typeface="Albertus Extra Bold" pitchFamily="34" charset="0"/>
                </a:rPr>
                <a:t>Nome</a:t>
              </a:r>
              <a:endParaRPr lang="en-GB" altLang="pt-PT" sz="1400">
                <a:latin typeface="Albertus Extra Bold" pitchFamily="34" charset="0"/>
              </a:endParaRPr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 flipV="1">
              <a:off x="1968" y="3360"/>
              <a:ext cx="0" cy="336"/>
            </a:xfrm>
            <a:prstGeom prst="line">
              <a:avLst/>
            </a:prstGeom>
            <a:noFill/>
            <a:ln w="76200">
              <a:solidFill>
                <a:srgbClr val="99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32" name="Group 48"/>
          <p:cNvGrpSpPr>
            <a:grpSpLocks/>
          </p:cNvGrpSpPr>
          <p:nvPr/>
        </p:nvGrpSpPr>
        <p:grpSpPr bwMode="auto">
          <a:xfrm>
            <a:off x="5131940" y="5656088"/>
            <a:ext cx="914400" cy="1163638"/>
            <a:chOff x="2160" y="3360"/>
            <a:chExt cx="576" cy="733"/>
          </a:xfrm>
        </p:grpSpPr>
        <p:sp>
          <p:nvSpPr>
            <p:cNvPr id="33" name="Text Box 41"/>
            <p:cNvSpPr txBox="1">
              <a:spLocks noChangeArrowheads="1"/>
            </p:cNvSpPr>
            <p:nvPr/>
          </p:nvSpPr>
          <p:spPr bwMode="auto">
            <a:xfrm>
              <a:off x="2160" y="3696"/>
              <a:ext cx="576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sz="1400">
                  <a:latin typeface="Albertus Extra Bold" pitchFamily="34" charset="0"/>
                </a:rPr>
                <a:t>Arroba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pt-PT" altLang="pt-PT" sz="1400">
                  <a:latin typeface="Albertus Extra Bold" pitchFamily="34" charset="0"/>
                </a:rPr>
                <a:t>ou at</a:t>
              </a:r>
              <a:endParaRPr lang="en-GB" altLang="pt-PT" sz="1400">
                <a:latin typeface="Albertus Extra Bold" pitchFamily="34" charset="0"/>
              </a:endParaRPr>
            </a:p>
          </p:txBody>
        </p:sp>
        <p:sp>
          <p:nvSpPr>
            <p:cNvPr id="34" name="Line 42"/>
            <p:cNvSpPr>
              <a:spLocks noChangeShapeType="1"/>
            </p:cNvSpPr>
            <p:nvPr/>
          </p:nvSpPr>
          <p:spPr bwMode="auto">
            <a:xfrm flipV="1">
              <a:off x="2304" y="3360"/>
              <a:ext cx="0" cy="336"/>
            </a:xfrm>
            <a:prstGeom prst="line">
              <a:avLst/>
            </a:prstGeom>
            <a:noFill/>
            <a:ln w="76200">
              <a:solidFill>
                <a:srgbClr val="99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35" name="Group 49"/>
          <p:cNvGrpSpPr>
            <a:grpSpLocks/>
          </p:cNvGrpSpPr>
          <p:nvPr/>
        </p:nvGrpSpPr>
        <p:grpSpPr bwMode="auto">
          <a:xfrm>
            <a:off x="5665340" y="5656088"/>
            <a:ext cx="1524000" cy="1057275"/>
            <a:chOff x="2496" y="3360"/>
            <a:chExt cx="960" cy="666"/>
          </a:xfrm>
        </p:grpSpPr>
        <p:sp>
          <p:nvSpPr>
            <p:cNvPr id="36" name="Text Box 43"/>
            <p:cNvSpPr txBox="1">
              <a:spLocks noChangeArrowheads="1"/>
            </p:cNvSpPr>
            <p:nvPr/>
          </p:nvSpPr>
          <p:spPr bwMode="auto">
            <a:xfrm>
              <a:off x="2688" y="3696"/>
              <a:ext cx="7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sz="1400">
                  <a:latin typeface="Albertus Extra Bold" pitchFamily="34" charset="0"/>
                </a:rPr>
                <a:t>Servidor de mensagens</a:t>
              </a:r>
              <a:endParaRPr lang="en-GB" altLang="pt-PT" sz="1400">
                <a:latin typeface="Albertus Extra Bold" pitchFamily="34" charset="0"/>
              </a:endParaRPr>
            </a:p>
          </p:txBody>
        </p:sp>
        <p:sp>
          <p:nvSpPr>
            <p:cNvPr id="37" name="Line 44"/>
            <p:cNvSpPr>
              <a:spLocks noChangeShapeType="1"/>
            </p:cNvSpPr>
            <p:nvPr/>
          </p:nvSpPr>
          <p:spPr bwMode="auto">
            <a:xfrm flipH="1" flipV="1">
              <a:off x="2496" y="3360"/>
              <a:ext cx="288" cy="288"/>
            </a:xfrm>
            <a:prstGeom prst="line">
              <a:avLst/>
            </a:prstGeom>
            <a:noFill/>
            <a:ln w="76200">
              <a:solidFill>
                <a:srgbClr val="99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38" name="Group 50"/>
          <p:cNvGrpSpPr>
            <a:grpSpLocks/>
          </p:cNvGrpSpPr>
          <p:nvPr/>
        </p:nvGrpSpPr>
        <p:grpSpPr bwMode="auto">
          <a:xfrm>
            <a:off x="7408068" y="5656088"/>
            <a:ext cx="990600" cy="838200"/>
            <a:chOff x="3408" y="3360"/>
            <a:chExt cx="624" cy="528"/>
          </a:xfrm>
        </p:grpSpPr>
        <p:sp>
          <p:nvSpPr>
            <p:cNvPr id="39" name="Line 45"/>
            <p:cNvSpPr>
              <a:spLocks noChangeShapeType="1"/>
            </p:cNvSpPr>
            <p:nvPr/>
          </p:nvSpPr>
          <p:spPr bwMode="auto">
            <a:xfrm flipV="1">
              <a:off x="3600" y="3360"/>
              <a:ext cx="0" cy="336"/>
            </a:xfrm>
            <a:prstGeom prst="line">
              <a:avLst/>
            </a:prstGeom>
            <a:noFill/>
            <a:ln w="76200">
              <a:solidFill>
                <a:srgbClr val="99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0" name="Text Box 46"/>
            <p:cNvSpPr txBox="1">
              <a:spLocks noChangeArrowheads="1"/>
            </p:cNvSpPr>
            <p:nvPr/>
          </p:nvSpPr>
          <p:spPr bwMode="auto">
            <a:xfrm>
              <a:off x="3408" y="3696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sz="1400">
                  <a:latin typeface="Albertus Extra Bold" pitchFamily="34" charset="0"/>
                </a:rPr>
                <a:t>Extensão</a:t>
              </a:r>
              <a:endParaRPr lang="en-GB" altLang="pt-PT" sz="1400">
                <a:latin typeface="Albertus Extra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3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404664"/>
            <a:ext cx="12071076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sz="2400" dirty="0" smtClean="0">
                <a:latin typeface="Albertus Extra Bold" pitchFamily="34" charset="0"/>
              </a:rPr>
              <a:t>O QUE SE ENCONTRA EM BIBLIOTECAS E CENTROS DE DOCUMENTAÇÃO?</a:t>
            </a:r>
            <a:endParaRPr lang="en-GB" sz="2400" dirty="0" smtClean="0">
              <a:latin typeface="Albertus Extra Bold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981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PT" sz="1800">
                <a:latin typeface="Albertus Extra Bold" pitchFamily="34" charset="0"/>
              </a:rPr>
              <a:t>REFERÊNCIAS DE DOCUMENTOS RECENSEADOS NO ESTABELECIMENTO.</a:t>
            </a:r>
            <a:endParaRPr lang="en-GB" altLang="pt-PT" sz="1800">
              <a:latin typeface="Albertus Extra Bold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25146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>
                <a:latin typeface="Albertus Extra Bold" pitchFamily="34" charset="0"/>
                <a:sym typeface="MapInfo Cartographic" pitchFamily="18" charset="2"/>
              </a:rPr>
              <a:t></a:t>
            </a:r>
            <a:r>
              <a:rPr lang="pt-PT" altLang="pt-PT">
                <a:latin typeface="Albertus Extra Bold" pitchFamily="34" charset="0"/>
              </a:rPr>
              <a:t> Sobretudo suportes (Livros, Revistas, CDROMS, Vídeos, etc.)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3505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>
                <a:latin typeface="Albertus Extra Bold" pitchFamily="34" charset="0"/>
                <a:sym typeface="MapInfo Cartographic" pitchFamily="18" charset="2"/>
              </a:rPr>
              <a:t></a:t>
            </a:r>
            <a:r>
              <a:rPr lang="pt-PT" altLang="pt-PT">
                <a:latin typeface="Albertus Extra Bold" pitchFamily="34" charset="0"/>
              </a:rPr>
              <a:t> Seleccionados pela equipa docente, sendo, portanto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4038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latin typeface="Albertus Extra Bold" pitchFamily="34" charset="0"/>
                <a:sym typeface="Monotype Sorts" pitchFamily="2" charset="2"/>
              </a:rPr>
              <a:t>	</a:t>
            </a:r>
            <a:r>
              <a:rPr lang="pt-PT" altLang="pt-PT">
                <a:latin typeface="Albertus Extra Bold" pitchFamily="34" charset="0"/>
              </a:rPr>
              <a:t> “Controlados”.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44196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latin typeface="Albertus Extra Bold" pitchFamily="34" charset="0"/>
                <a:sym typeface="Monotype Sorts" pitchFamily="2" charset="2"/>
              </a:rPr>
              <a:t>	</a:t>
            </a:r>
            <a:r>
              <a:rPr lang="pt-PT" altLang="pt-PT">
                <a:latin typeface="Albertus Extra Bold" pitchFamily="34" charset="0"/>
              </a:rPr>
              <a:t> Consentâneos com as disciplinas e os programas de 	ensino.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0" y="51816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latin typeface="Albertus Extra Bold" pitchFamily="34" charset="0"/>
                <a:sym typeface="Monotype Sorts" pitchFamily="2" charset="2"/>
              </a:rPr>
              <a:t>	</a:t>
            </a:r>
            <a:r>
              <a:rPr lang="pt-PT" altLang="pt-PT">
                <a:latin typeface="Albertus Extra Bold" pitchFamily="34" charset="0"/>
              </a:rPr>
              <a:t> O seu nível corresponde ao público do 	estabelecimento.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>
                <a:latin typeface="Albertus Extra Bold" pitchFamily="34" charset="0"/>
                <a:sym typeface="MapInfo Cartographic" pitchFamily="18" charset="2"/>
              </a:rPr>
              <a:t></a:t>
            </a:r>
            <a:r>
              <a:rPr lang="pt-PT" altLang="pt-PT">
                <a:latin typeface="Albertus Extra Bold" pitchFamily="34" charset="0"/>
              </a:rPr>
              <a:t> Analisados por documentalistas.</a:t>
            </a:r>
            <a:endParaRPr lang="en-GB" altLang="pt-PT"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260648"/>
            <a:ext cx="12071076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b="1" dirty="0" smtClean="0">
                <a:latin typeface="Albertus Extra Bold" pitchFamily="34" charset="0"/>
              </a:rPr>
              <a:t>1) DELIMITAR O TEMA</a:t>
            </a:r>
            <a:endParaRPr lang="en-GB" b="1" dirty="0" smtClean="0">
              <a:latin typeface="Albertus Extra Bold" pitchFamily="34" charset="0"/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538092" y="1447800"/>
            <a:ext cx="2286000" cy="4876800"/>
            <a:chOff x="2400" y="912"/>
            <a:chExt cx="1440" cy="3072"/>
          </a:xfrm>
          <a:solidFill>
            <a:schemeClr val="tx1"/>
          </a:solidFill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2400" y="1344"/>
              <a:ext cx="1440" cy="2640"/>
            </a:xfrm>
            <a:prstGeom prst="rect">
              <a:avLst/>
            </a:prstGeom>
            <a:grpFill/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/>
            </a:p>
          </p:txBody>
        </p: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2400" y="912"/>
              <a:ext cx="1440" cy="3063"/>
              <a:chOff x="2400" y="912"/>
              <a:chExt cx="1440" cy="3063"/>
            </a:xfrm>
            <a:grpFill/>
          </p:grpSpPr>
          <p:sp>
            <p:nvSpPr>
              <p:cNvPr id="6" name="Rectangle 12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1440" cy="33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444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pt-PT" altLang="pt-PT" sz="2200" b="1" dirty="0">
                    <a:latin typeface="Albertus Extra Bold" pitchFamily="34" charset="0"/>
                  </a:rPr>
                  <a:t>Como?</a:t>
                </a:r>
                <a:endParaRPr lang="en-GB" altLang="pt-PT" sz="2200" b="1" dirty="0">
                  <a:latin typeface="Albertus Extra Bold" pitchFamily="34" charset="0"/>
                </a:endParaRPr>
              </a:p>
            </p:txBody>
          </p:sp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2400" y="1392"/>
                <a:ext cx="1440" cy="2583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40000"/>
                  </a:spcBef>
                </a:pPr>
                <a:r>
                  <a:rPr lang="pt-PT" altLang="pt-PT" sz="1800" b="1">
                    <a:solidFill>
                      <a:srgbClr val="116F07"/>
                    </a:solidFill>
                    <a:latin typeface="Albertus Extra Bold" pitchFamily="34" charset="0"/>
                    <a:sym typeface="Monotype Sorts" pitchFamily="2" charset="2"/>
                  </a:rPr>
                  <a:t> </a:t>
                </a:r>
                <a:r>
                  <a:rPr lang="pt-PT" altLang="pt-PT" sz="1800" b="1">
                    <a:solidFill>
                      <a:schemeClr val="bg1"/>
                    </a:solidFill>
                    <a:latin typeface="Albertus Extra Bold" pitchFamily="34" charset="0"/>
                    <a:sym typeface="Monotype Sorts" pitchFamily="2" charset="2"/>
                  </a:rPr>
                  <a:t>Mobilização de conhecimentos pessoais.</a:t>
                </a:r>
              </a:p>
              <a:p>
                <a:pPr eaLnBrk="1" hangingPunct="1">
                  <a:spcBef>
                    <a:spcPct val="40000"/>
                  </a:spcBef>
                </a:pPr>
                <a:r>
                  <a:rPr lang="pt-PT" altLang="pt-PT" sz="1800" b="1">
                    <a:solidFill>
                      <a:srgbClr val="116F07"/>
                    </a:solidFill>
                    <a:latin typeface="Albertus Extra Bold" pitchFamily="34" charset="0"/>
                    <a:sym typeface="Monotype Sorts" pitchFamily="2" charset="2"/>
                  </a:rPr>
                  <a:t></a:t>
                </a:r>
                <a:r>
                  <a:rPr lang="pt-PT" altLang="pt-PT" sz="1800" b="1">
                    <a:solidFill>
                      <a:schemeClr val="bg1"/>
                    </a:solidFill>
                    <a:latin typeface="Albertus Extra Bold" pitchFamily="34" charset="0"/>
                    <a:sym typeface="Monotype Sorts" pitchFamily="2" charset="2"/>
                  </a:rPr>
                  <a:t>Discutir o tema com o docente.</a:t>
                </a:r>
              </a:p>
              <a:p>
                <a:pPr eaLnBrk="1" hangingPunct="1">
                  <a:spcBef>
                    <a:spcPct val="40000"/>
                  </a:spcBef>
                </a:pPr>
                <a:r>
                  <a:rPr lang="pt-PT" altLang="pt-PT" sz="1800" b="1">
                    <a:solidFill>
                      <a:srgbClr val="116F07"/>
                    </a:solidFill>
                    <a:latin typeface="Albertus Extra Bold" pitchFamily="34" charset="0"/>
                    <a:sym typeface="Monotype Sorts" pitchFamily="2" charset="2"/>
                  </a:rPr>
                  <a:t></a:t>
                </a:r>
                <a:r>
                  <a:rPr lang="pt-PT" altLang="pt-PT" sz="1800" b="1">
                    <a:solidFill>
                      <a:schemeClr val="bg1"/>
                    </a:solidFill>
                    <a:latin typeface="Albertus Extra Bold" pitchFamily="34" charset="0"/>
                    <a:sym typeface="Monotype Sorts" pitchFamily="2" charset="2"/>
                  </a:rPr>
                  <a:t>Discutir o tema em grupo.</a:t>
                </a:r>
              </a:p>
              <a:p>
                <a:pPr eaLnBrk="1" hangingPunct="1">
                  <a:spcBef>
                    <a:spcPct val="40000"/>
                  </a:spcBef>
                </a:pPr>
                <a:r>
                  <a:rPr lang="pt-PT" altLang="pt-PT" sz="1800" b="1">
                    <a:solidFill>
                      <a:srgbClr val="116F07"/>
                    </a:solidFill>
                    <a:latin typeface="Albertus Extra Bold" pitchFamily="34" charset="0"/>
                    <a:sym typeface="Monotype Sorts" pitchFamily="2" charset="2"/>
                  </a:rPr>
                  <a:t> </a:t>
                </a:r>
                <a:r>
                  <a:rPr lang="pt-PT" altLang="pt-PT" sz="1800" b="1">
                    <a:solidFill>
                      <a:schemeClr val="bg1"/>
                    </a:solidFill>
                    <a:latin typeface="Albertus Extra Bold" pitchFamily="34" charset="0"/>
                    <a:sym typeface="Monotype Sorts" pitchFamily="2" charset="2"/>
                  </a:rPr>
                  <a:t>Pesquisa exploratória.</a:t>
                </a:r>
              </a:p>
              <a:p>
                <a:pPr eaLnBrk="1" hangingPunct="1">
                  <a:spcBef>
                    <a:spcPct val="40000"/>
                  </a:spcBef>
                </a:pPr>
                <a:r>
                  <a:rPr lang="pt-PT" altLang="pt-PT" sz="1800" b="1">
                    <a:solidFill>
                      <a:srgbClr val="116F07"/>
                    </a:solidFill>
                    <a:latin typeface="Albertus Extra Bold" pitchFamily="34" charset="0"/>
                    <a:sym typeface="Monotype Sorts" pitchFamily="2" charset="2"/>
                  </a:rPr>
                  <a:t></a:t>
                </a:r>
                <a:r>
                  <a:rPr lang="pt-PT" altLang="pt-PT" sz="1800" b="1">
                    <a:solidFill>
                      <a:schemeClr val="bg1"/>
                    </a:solidFill>
                    <a:latin typeface="Albertus Extra Bold" pitchFamily="34" charset="0"/>
                    <a:sym typeface="Monotype Sorts" pitchFamily="2" charset="2"/>
                  </a:rPr>
                  <a:t>Adequação ao programa de investigação da disciplina.</a:t>
                </a:r>
                <a:endParaRPr lang="en-GB" altLang="pt-PT" sz="1800" b="1">
                  <a:solidFill>
                    <a:schemeClr val="bg1"/>
                  </a:solidFill>
                  <a:latin typeface="Albertus Extra Bold" pitchFamily="34" charset="0"/>
                  <a:sym typeface="Monotype Sorts" pitchFamily="2" charset="2"/>
                </a:endParaRPr>
              </a:p>
            </p:txBody>
          </p:sp>
        </p:grp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8111432" y="1447800"/>
            <a:ext cx="2374901" cy="4876800"/>
            <a:chOff x="4021" y="912"/>
            <a:chExt cx="1496" cy="3072"/>
          </a:xfrm>
          <a:solidFill>
            <a:schemeClr val="tx1"/>
          </a:solidFill>
        </p:grpSpPr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21" y="1344"/>
              <a:ext cx="1496" cy="2640"/>
            </a:xfrm>
            <a:prstGeom prst="rect">
              <a:avLst/>
            </a:prstGeom>
            <a:grpFill/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032" y="912"/>
              <a:ext cx="1440" cy="3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sz="2200" b="1" dirty="0">
                  <a:latin typeface="Albertus Extra Bold" pitchFamily="34" charset="0"/>
                </a:rPr>
                <a:t>Utensílios/Meios</a:t>
              </a:r>
              <a:endParaRPr lang="en-GB" altLang="pt-PT" sz="2200" b="1" dirty="0">
                <a:latin typeface="Albertus Extra Bold" pitchFamily="34" charset="0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4032" y="1344"/>
              <a:ext cx="1440" cy="204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endParaRPr>
            </a:p>
            <a:p>
              <a:pPr eaLnBrk="1" hangingPunct="1">
                <a:spcBef>
                  <a:spcPct val="50000"/>
                </a:spcBef>
              </a:pPr>
              <a:endPara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pt-PT" altLang="pt-PT" sz="1800" b="1">
                  <a:solidFill>
                    <a:srgbClr val="116F07"/>
                  </a:solidFill>
                  <a:latin typeface="Albertus Extra Bold" pitchFamily="34" charset="0"/>
                  <a:sym typeface="Monotype Sorts" pitchFamily="2" charset="2"/>
                </a:rPr>
                <a:t></a:t>
              </a:r>
              <a:r>
                <a:rPr lang="pt-PT" altLang="pt-PT">
                  <a:solidFill>
                    <a:schemeClr val="bg1"/>
                  </a:solidFill>
                </a:rPr>
                <a:t> </a:t>
              </a:r>
              <a:r>
                <a:rPr lang="pt-PT" altLang="pt-PT" sz="1800">
                  <a:solidFill>
                    <a:schemeClr val="bg1"/>
                  </a:solidFill>
                  <a:latin typeface="Albertus Extra Bold" pitchFamily="34" charset="0"/>
                </a:rPr>
                <a:t>Utensílios de referência.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t-PT" altLang="pt-PT" sz="1800" b="1">
                  <a:solidFill>
                    <a:srgbClr val="116F07"/>
                  </a:solidFill>
                  <a:latin typeface="Albertus Extra Bold" pitchFamily="34" charset="0"/>
                  <a:sym typeface="Monotype Sorts" pitchFamily="2" charset="2"/>
                </a:rPr>
                <a:t> </a:t>
              </a:r>
              <a:r>
                <a:rPr lang="pt-PT" altLang="pt-PT" sz="1800" b="1">
                  <a:solidFill>
                    <a:schemeClr val="bg1"/>
                  </a:solidFill>
                  <a:latin typeface="Albertus Extra Bold" pitchFamily="34" charset="0"/>
                  <a:sym typeface="Monotype Sorts" pitchFamily="2" charset="2"/>
                </a:rPr>
                <a:t>Lista organizada de palavras-chave ou de conceitos.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t-PT" altLang="pt-PT" sz="1800" b="1">
                  <a:solidFill>
                    <a:srgbClr val="116F07"/>
                  </a:solidFill>
                  <a:latin typeface="Albertus Extra Bold" pitchFamily="34" charset="0"/>
                  <a:sym typeface="Monotype Sorts" pitchFamily="2" charset="2"/>
                </a:rPr>
                <a:t> </a:t>
              </a:r>
              <a:r>
                <a:rPr lang="pt-PT" altLang="pt-PT" sz="1800" b="1">
                  <a:solidFill>
                    <a:schemeClr val="bg1"/>
                  </a:solidFill>
                  <a:latin typeface="Albertus Extra Bold" pitchFamily="34" charset="0"/>
                  <a:sym typeface="Monotype Sorts" pitchFamily="2" charset="2"/>
                </a:rPr>
                <a:t>Técnicas de problematização.</a:t>
              </a:r>
              <a:endParaRPr lang="en-GB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endParaRPr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2032892" y="1447800"/>
            <a:ext cx="3200400" cy="4876800"/>
            <a:chOff x="192" y="912"/>
            <a:chExt cx="2016" cy="3072"/>
          </a:xfrm>
          <a:solidFill>
            <a:schemeClr val="tx1"/>
          </a:solidFill>
        </p:grpSpPr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278" y="912"/>
              <a:ext cx="1786" cy="26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 sz="2200">
                <a:solidFill>
                  <a:schemeClr val="bg1"/>
                </a:solidFill>
                <a:latin typeface="Albertus Extra Bold" pitchFamily="34" charset="0"/>
              </a:endParaRPr>
            </a:p>
          </p:txBody>
        </p: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192" y="912"/>
              <a:ext cx="2016" cy="3072"/>
              <a:chOff x="192" y="912"/>
              <a:chExt cx="1968" cy="3072"/>
            </a:xfrm>
            <a:grpFill/>
          </p:grpSpPr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192" y="1344"/>
                <a:ext cx="1968" cy="2640"/>
              </a:xfrm>
              <a:prstGeom prst="rect">
                <a:avLst/>
              </a:prstGeom>
              <a:grpFill/>
              <a:ln w="444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PT" altLang="pt-PT" b="1">
                  <a:solidFill>
                    <a:schemeClr val="bg1"/>
                  </a:solidFill>
                  <a:latin typeface="Albertus Extra Bold" pitchFamily="34" charset="0"/>
                </a:endParaRPr>
              </a:p>
            </p:txBody>
          </p:sp>
          <p:grpSp>
            <p:nvGrpSpPr>
              <p:cNvPr id="16" name="Group 31"/>
              <p:cNvGrpSpPr>
                <a:grpSpLocks/>
              </p:cNvGrpSpPr>
              <p:nvPr/>
            </p:nvGrpSpPr>
            <p:grpSpPr bwMode="auto">
              <a:xfrm>
                <a:off x="192" y="912"/>
                <a:ext cx="1968" cy="2948"/>
                <a:chOff x="192" y="912"/>
                <a:chExt cx="1968" cy="2948"/>
              </a:xfrm>
              <a:grpFill/>
            </p:grpSpPr>
            <p:sp>
              <p:nvSpPr>
                <p:cNvPr id="17" name="Rectangle 11"/>
                <p:cNvSpPr>
                  <a:spLocks noChangeArrowheads="1"/>
                </p:cNvSpPr>
                <p:nvPr/>
              </p:nvSpPr>
              <p:spPr bwMode="auto">
                <a:xfrm>
                  <a:off x="192" y="912"/>
                  <a:ext cx="1968" cy="33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444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endParaRPr lang="pt-PT" altLang="pt-PT"/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240" y="1466"/>
                  <a:ext cx="1920" cy="239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Aft>
                      <a:spcPts val="600"/>
                    </a:spcAft>
                  </a:pPr>
                  <a:r>
                    <a:rPr lang="pt-PT" altLang="pt-PT" sz="1800" b="1">
                      <a:solidFill>
                        <a:srgbClr val="116F07"/>
                      </a:solidFill>
                      <a:latin typeface="Albertus Extra Bold" pitchFamily="34" charset="0"/>
                      <a:sym typeface="Monotype Sorts" pitchFamily="2" charset="2"/>
                    </a:rPr>
                    <a:t></a:t>
                  </a:r>
                  <a:r>
                    <a:rPr lang="pt-PT" altLang="pt-PT" sz="1800" b="1">
                      <a:solidFill>
                        <a:schemeClr val="bg1"/>
                      </a:solidFill>
                      <a:latin typeface="Albertus Extra Bold" pitchFamily="34" charset="0"/>
                    </a:rPr>
                    <a:t> Construir o tema a partir dos sub-temas propostos.</a:t>
                  </a:r>
                </a:p>
                <a:p>
                  <a:pPr eaLnBrk="1" hangingPunct="1">
                    <a:spcAft>
                      <a:spcPts val="600"/>
                    </a:spcAft>
                  </a:pPr>
                  <a:r>
                    <a:rPr lang="pt-PT" altLang="pt-PT" sz="1800" b="1">
                      <a:solidFill>
                        <a:srgbClr val="116F07"/>
                      </a:solidFill>
                      <a:latin typeface="Albertus Extra Bold" pitchFamily="34" charset="0"/>
                      <a:sym typeface="Monotype Sorts" pitchFamily="2" charset="2"/>
                    </a:rPr>
                    <a:t></a:t>
                  </a:r>
                  <a:r>
                    <a:rPr lang="pt-PT" altLang="pt-PT" sz="1800" b="1">
                      <a:solidFill>
                        <a:schemeClr val="bg1"/>
                      </a:solidFill>
                      <a:latin typeface="Albertus Extra Bold" pitchFamily="34" charset="0"/>
                    </a:rPr>
                    <a:t> Questionar o tema.</a:t>
                  </a:r>
                </a:p>
                <a:p>
                  <a:pPr eaLnBrk="1" hangingPunct="1">
                    <a:spcAft>
                      <a:spcPts val="600"/>
                    </a:spcAft>
                  </a:pPr>
                  <a:r>
                    <a:rPr lang="pt-PT" altLang="pt-PT" sz="1800" b="1">
                      <a:solidFill>
                        <a:srgbClr val="116F07"/>
                      </a:solidFill>
                      <a:latin typeface="Albertus Extra Bold" pitchFamily="34" charset="0"/>
                      <a:sym typeface="Monotype Sorts" pitchFamily="2" charset="2"/>
                    </a:rPr>
                    <a:t></a:t>
                  </a:r>
                  <a:r>
                    <a:rPr lang="pt-PT" altLang="pt-PT" sz="1800" b="1">
                      <a:solidFill>
                        <a:schemeClr val="bg1"/>
                      </a:solidFill>
                      <a:latin typeface="Albertus Extra Bold" pitchFamily="34" charset="0"/>
                    </a:rPr>
                    <a:t> Definir a problemática.</a:t>
                  </a:r>
                </a:p>
                <a:p>
                  <a:pPr eaLnBrk="1" hangingPunct="1">
                    <a:spcAft>
                      <a:spcPts val="600"/>
                    </a:spcAft>
                  </a:pPr>
                  <a:r>
                    <a:rPr lang="pt-PT" altLang="pt-PT" sz="1800" b="1">
                      <a:solidFill>
                        <a:srgbClr val="116F07"/>
                      </a:solidFill>
                      <a:latin typeface="Albertus Extra Bold" pitchFamily="34" charset="0"/>
                      <a:sym typeface="Monotype Sorts" pitchFamily="2" charset="2"/>
                    </a:rPr>
                    <a:t></a:t>
                  </a:r>
                  <a:r>
                    <a:rPr lang="pt-PT" altLang="pt-PT" sz="1800" b="1">
                      <a:solidFill>
                        <a:schemeClr val="bg1"/>
                      </a:solidFill>
                      <a:latin typeface="Albertus Extra Bold" pitchFamily="34" charset="0"/>
                    </a:rPr>
                    <a:t> Escolher a produção final.</a:t>
                  </a:r>
                </a:p>
                <a:p>
                  <a:pPr eaLnBrk="1" hangingPunct="1">
                    <a:spcAft>
                      <a:spcPts val="600"/>
                    </a:spcAft>
                  </a:pPr>
                  <a:r>
                    <a:rPr lang="pt-PT" altLang="pt-PT" sz="1800" b="1">
                      <a:solidFill>
                        <a:srgbClr val="116F07"/>
                      </a:solidFill>
                      <a:latin typeface="Albertus Extra Bold" pitchFamily="34" charset="0"/>
                      <a:sym typeface="Monotype Sorts" pitchFamily="2" charset="2"/>
                    </a:rPr>
                    <a:t> </a:t>
                  </a:r>
                  <a:r>
                    <a:rPr lang="pt-PT" altLang="pt-PT" sz="1800" b="1">
                      <a:solidFill>
                        <a:schemeClr val="bg1"/>
                      </a:solidFill>
                      <a:latin typeface="Albertus Extra Bold" pitchFamily="34" charset="0"/>
                    </a:rPr>
                    <a:t>Definir um plano de trabalho.</a:t>
                  </a:r>
                </a:p>
                <a:p>
                  <a:pPr eaLnBrk="1" hangingPunct="1">
                    <a:spcAft>
                      <a:spcPts val="600"/>
                    </a:spcAft>
                  </a:pPr>
                  <a:r>
                    <a:rPr lang="pt-PT" altLang="pt-PT" sz="1800" b="1">
                      <a:solidFill>
                        <a:srgbClr val="116F07"/>
                      </a:solidFill>
                      <a:latin typeface="Albertus Extra Bold" pitchFamily="34" charset="0"/>
                      <a:sym typeface="Monotype Sorts" pitchFamily="2" charset="2"/>
                    </a:rPr>
                    <a:t>  </a:t>
                  </a:r>
                  <a:r>
                    <a:rPr lang="pt-PT" altLang="pt-PT" sz="1800" b="1">
                      <a:solidFill>
                        <a:schemeClr val="bg1"/>
                      </a:solidFill>
                      <a:latin typeface="Albertus Extra Bold" pitchFamily="34" charset="0"/>
                    </a:rPr>
                    <a:t>Formular a ideia principal e definir a questão essencial de pesquisa</a:t>
                  </a:r>
                  <a:endParaRPr lang="en-GB" altLang="pt-PT" sz="1800" b="1">
                    <a:solidFill>
                      <a:schemeClr val="bg1"/>
                    </a:solidFill>
                    <a:latin typeface="Albertus Extra Bold" pitchFamily="34" charset="0"/>
                  </a:endParaRPr>
                </a:p>
              </p:txBody>
            </p:sp>
            <p:sp>
              <p:nvSpPr>
                <p:cNvPr id="1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40" y="935"/>
                  <a:ext cx="1823" cy="26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pt-PT" altLang="pt-PT" sz="2200" b="1" dirty="0">
                      <a:latin typeface="Albertus Extra Bold" pitchFamily="34" charset="0"/>
                    </a:rPr>
                    <a:t>O que significa?</a:t>
                  </a:r>
                  <a:endParaRPr lang="en-GB" altLang="pt-PT" sz="2200" b="1" dirty="0">
                    <a:latin typeface="Albertus Extra Bold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456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332656"/>
            <a:ext cx="12071076" cy="616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dirty="0" smtClean="0">
                <a:latin typeface="Albertus Extra Bold" pitchFamily="34" charset="0"/>
              </a:rPr>
              <a:t>O QUE SE ENCONTRA NA INTERNET?</a:t>
            </a:r>
            <a:endParaRPr lang="en-GB" dirty="0" smtClean="0">
              <a:latin typeface="Albertus Extra Bold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dirty="0">
                <a:latin typeface="Albertus Extra Bold" pitchFamily="34" charset="0"/>
                <a:sym typeface="MapInfo Cartographic" pitchFamily="18" charset="2"/>
              </a:rPr>
              <a:t></a:t>
            </a:r>
            <a:r>
              <a:rPr lang="pt-PT" altLang="pt-PT" dirty="0">
                <a:latin typeface="Albertus Extra Bold" pitchFamily="34" charset="0"/>
              </a:rPr>
              <a:t> DOCUMENTOS</a:t>
            </a:r>
            <a:endParaRPr lang="en-GB" altLang="pt-PT" dirty="0">
              <a:latin typeface="Albertus Extra Bold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18288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latin typeface="Albertus Extra Bold" pitchFamily="34" charset="0"/>
                <a:sym typeface="Monotype Sorts" pitchFamily="2" charset="2"/>
              </a:rPr>
              <a:t>	</a:t>
            </a:r>
            <a:r>
              <a:rPr lang="pt-PT" altLang="pt-PT">
                <a:latin typeface="Albertus Extra Bold" pitchFamily="34" charset="0"/>
              </a:rPr>
              <a:t> De vários tipos (texto, imagem, esquemáticos, 	fotos, vídeo, som, etc.).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25908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latin typeface="Albertus Extra Bold" pitchFamily="34" charset="0"/>
                <a:sym typeface="Monotype Sorts" pitchFamily="2" charset="2"/>
              </a:rPr>
              <a:t>	</a:t>
            </a:r>
            <a:r>
              <a:rPr lang="pt-PT" altLang="pt-PT">
                <a:latin typeface="Albertus Extra Bold" pitchFamily="34" charset="0"/>
              </a:rPr>
              <a:t> Permitem multiplicar os pontos de vista sobre um 	determinado tema.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3352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latin typeface="Albertus Extra Bold" pitchFamily="34" charset="0"/>
                <a:sym typeface="Monotype Sorts" pitchFamily="2" charset="2"/>
              </a:rPr>
              <a:t>	</a:t>
            </a:r>
            <a:r>
              <a:rPr lang="pt-PT" altLang="pt-PT">
                <a:latin typeface="Albertus Extra Bold" pitchFamily="34" charset="0"/>
              </a:rPr>
              <a:t> Com elevado nível científico ou técnico.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3733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latin typeface="Albertus Extra Bold" pitchFamily="34" charset="0"/>
                <a:sym typeface="Monotype Sorts" pitchFamily="2" charset="2"/>
              </a:rPr>
              <a:t>	</a:t>
            </a:r>
            <a:r>
              <a:rPr lang="pt-PT" altLang="pt-PT">
                <a:latin typeface="Albertus Extra Bold" pitchFamily="34" charset="0"/>
              </a:rPr>
              <a:t> Em todas as línguas.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4114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latin typeface="Albertus Extra Bold" pitchFamily="34" charset="0"/>
                <a:sym typeface="Monotype Sorts" pitchFamily="2" charset="2"/>
              </a:rPr>
              <a:t>	</a:t>
            </a:r>
            <a:r>
              <a:rPr lang="pt-PT" altLang="pt-PT">
                <a:latin typeface="Albertus Extra Bold" pitchFamily="34" charset="0"/>
              </a:rPr>
              <a:t> Podem permitir uma interação com o autor.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4800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>
                <a:latin typeface="Albertus Extra Bold" pitchFamily="34" charset="0"/>
                <a:sym typeface="MapInfo Cartographic" pitchFamily="18" charset="2"/>
              </a:rPr>
              <a:t></a:t>
            </a:r>
            <a:r>
              <a:rPr lang="pt-PT" altLang="pt-PT">
                <a:latin typeface="Albertus Extra Bold" pitchFamily="34" charset="0"/>
              </a:rPr>
              <a:t> MAS TAMBÉM ... DOCUMENTOS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0" y="51816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latin typeface="Albertus Extra Bold" pitchFamily="34" charset="0"/>
                <a:sym typeface="Monotype Sorts" pitchFamily="2" charset="2"/>
              </a:rPr>
              <a:t>	</a:t>
            </a:r>
            <a:r>
              <a:rPr lang="pt-PT" altLang="pt-PT">
                <a:latin typeface="Albertus Extra Bold" pitchFamily="34" charset="0"/>
              </a:rPr>
              <a:t> De várias proveniências e de vários níveis sem 	“controlo” prévio.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latin typeface="Albertus Extra Bold" pitchFamily="34" charset="0"/>
                <a:sym typeface="Monotype Sorts" pitchFamily="2" charset="2"/>
              </a:rPr>
              <a:t>	</a:t>
            </a:r>
            <a:r>
              <a:rPr lang="pt-PT" altLang="pt-PT">
                <a:latin typeface="Albertus Extra Bold" pitchFamily="34" charset="0"/>
              </a:rPr>
              <a:t> Inundados por anúncios publicitários.</a:t>
            </a:r>
            <a:endParaRPr lang="en-GB" altLang="pt-PT"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9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 txBox="1">
            <a:spLocks noChangeArrowheads="1"/>
          </p:cNvSpPr>
          <p:nvPr/>
        </p:nvSpPr>
        <p:spPr>
          <a:xfrm>
            <a:off x="0" y="404664"/>
            <a:ext cx="12071076" cy="517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sz="2800" b="1" dirty="0" smtClean="0">
                <a:latin typeface="Albertus Extra Bold" pitchFamily="34" charset="0"/>
              </a:rPr>
              <a:t>SELECIONAR OS DOCUMENTOS</a:t>
            </a:r>
            <a:endParaRPr lang="en-GB" sz="2800" b="1" dirty="0" smtClean="0">
              <a:latin typeface="Albertus Extra Bold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5034036" y="2478360"/>
            <a:ext cx="2286000" cy="4191000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5034036" y="1792560"/>
            <a:ext cx="2286000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sz="2200" b="1" dirty="0">
                <a:latin typeface="Albertus Extra Bold" pitchFamily="34" charset="0"/>
              </a:rPr>
              <a:t>Como?</a:t>
            </a:r>
            <a:endParaRPr lang="en-GB" altLang="pt-PT" sz="2200" b="1" dirty="0">
              <a:latin typeface="Albertus Extra Bold" pitchFamily="34" charset="0"/>
            </a:endParaRPr>
          </a:p>
        </p:txBody>
      </p:sp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5034036" y="2554560"/>
            <a:ext cx="2286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25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 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rPr>
              <a:t>Triando segundo o assunto, o modo de restituição e o tempo de que dispomos.</a:t>
            </a:r>
          </a:p>
        </p:txBody>
      </p:sp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7624836" y="2478360"/>
            <a:ext cx="2286000" cy="4191000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7624836" y="1792560"/>
            <a:ext cx="2286000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sz="2200" b="1" dirty="0">
                <a:latin typeface="Albertus Extra Bold" pitchFamily="34" charset="0"/>
              </a:rPr>
              <a:t>Utensílios/Meios</a:t>
            </a:r>
            <a:endParaRPr lang="en-GB" altLang="pt-PT" sz="2200" b="1" dirty="0">
              <a:latin typeface="Albertus Extra Bold" pitchFamily="34" charset="0"/>
            </a:endParaRPr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7624836" y="2478360"/>
            <a:ext cx="22860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5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>
                <a:solidFill>
                  <a:schemeClr val="bg1"/>
                </a:solidFill>
              </a:rPr>
              <a:t> </a:t>
            </a:r>
            <a:r>
              <a:rPr lang="pt-PT" altLang="pt-PT" sz="1800">
                <a:solidFill>
                  <a:schemeClr val="bg1"/>
                </a:solidFill>
                <a:latin typeface="Albertus Extra Bold" pitchFamily="34" charset="0"/>
              </a:rPr>
              <a:t>Critérios de triagem.</a:t>
            </a: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1528836" y="2478360"/>
            <a:ext cx="3200400" cy="4191000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PT" altLang="pt-PT" b="1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1606624" y="2672035"/>
            <a:ext cx="30448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70000"/>
              </a:spcAft>
            </a:pPr>
            <a:endParaRPr lang="pt-PT" altLang="pt-PT" sz="1800" b="1">
              <a:solidFill>
                <a:srgbClr val="116F07"/>
              </a:solidFill>
              <a:latin typeface="Albertus Extra Bold" pitchFamily="34" charset="0"/>
              <a:sym typeface="Monotype Sorts" pitchFamily="2" charset="2"/>
            </a:endParaRPr>
          </a:p>
          <a:p>
            <a:pPr eaLnBrk="1" hangingPunct="1">
              <a:spcAft>
                <a:spcPct val="70000"/>
              </a:spcAft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</a:rPr>
              <a:t> Selecionar as informações pertinentes, fiáveis e disponíveis.</a:t>
            </a:r>
            <a:endParaRPr lang="pt-PT" altLang="pt-PT" sz="1800" b="1">
              <a:solidFill>
                <a:schemeClr val="bg2"/>
              </a:solidFill>
              <a:latin typeface="Albertus Extra Bold" pitchFamily="34" charset="0"/>
            </a:endParaRPr>
          </a:p>
        </p:txBody>
      </p: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1528836" y="1792559"/>
            <a:ext cx="3200400" cy="533400"/>
            <a:chOff x="192" y="912"/>
            <a:chExt cx="2016" cy="336"/>
          </a:xfrm>
        </p:grpSpPr>
        <p:sp>
          <p:nvSpPr>
            <p:cNvPr id="12" name="Rectangle 53"/>
            <p:cNvSpPr>
              <a:spLocks noChangeArrowheads="1"/>
            </p:cNvSpPr>
            <p:nvPr/>
          </p:nvSpPr>
          <p:spPr bwMode="auto">
            <a:xfrm>
              <a:off x="192" y="912"/>
              <a:ext cx="2016" cy="3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/>
            </a:p>
          </p:txBody>
        </p:sp>
        <p:sp>
          <p:nvSpPr>
            <p:cNvPr id="13" name="Text Box 54"/>
            <p:cNvSpPr txBox="1">
              <a:spLocks noChangeArrowheads="1"/>
            </p:cNvSpPr>
            <p:nvPr/>
          </p:nvSpPr>
          <p:spPr bwMode="auto">
            <a:xfrm>
              <a:off x="241" y="945"/>
              <a:ext cx="18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sz="2200" b="1" dirty="0">
                  <a:latin typeface="Albertus Extra Bold" pitchFamily="34" charset="0"/>
                </a:rPr>
                <a:t>O que significa?</a:t>
              </a:r>
              <a:endParaRPr lang="en-GB" altLang="pt-PT" sz="2200" b="1" dirty="0">
                <a:latin typeface="Albertus Extra Bold" pitchFamily="34" charset="0"/>
              </a:endParaRPr>
            </a:p>
          </p:txBody>
        </p:sp>
      </p:grpSp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1681236" y="4611960"/>
            <a:ext cx="2971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</a:rPr>
              <a:t> Conservar e ordenar as informações seleccionadas.</a:t>
            </a:r>
            <a:endParaRPr lang="en-GB" altLang="pt-PT" sz="1800" b="1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15" name="Rectangle 56"/>
          <p:cNvSpPr>
            <a:spLocks noChangeArrowheads="1"/>
          </p:cNvSpPr>
          <p:nvPr/>
        </p:nvSpPr>
        <p:spPr bwMode="auto">
          <a:xfrm>
            <a:off x="7624836" y="5221560"/>
            <a:ext cx="22098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rPr>
              <a:t> Técnicas de leitura e de referenciação.</a:t>
            </a:r>
            <a:endParaRPr lang="en-GB" altLang="pt-PT" sz="1800" b="1">
              <a:solidFill>
                <a:schemeClr val="bg1"/>
              </a:solidFill>
              <a:latin typeface="Albertus Extra Bold" pitchFamily="34" charset="0"/>
              <a:sym typeface="Monotype Sorts" pitchFamily="2" charset="2"/>
            </a:endParaRPr>
          </a:p>
        </p:txBody>
      </p:sp>
      <p:sp>
        <p:nvSpPr>
          <p:cNvPr id="16" name="Text Box 57"/>
          <p:cNvSpPr txBox="1">
            <a:spLocks noChangeArrowheads="1"/>
          </p:cNvSpPr>
          <p:nvPr/>
        </p:nvSpPr>
        <p:spPr bwMode="auto">
          <a:xfrm>
            <a:off x="5034036" y="3621360"/>
            <a:ext cx="2209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25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rPr>
              <a:t>Eliminado os documentos excessivamente difíceis, antigos ou redundantes.</a:t>
            </a:r>
          </a:p>
        </p:txBody>
      </p:sp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5034036" y="4688160"/>
            <a:ext cx="2209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25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 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rPr>
              <a:t>Referenciando rapidamente a informação útil.</a:t>
            </a:r>
            <a:endParaRPr lang="pt-PT" altLang="pt-PT" sz="1800" b="1">
              <a:solidFill>
                <a:srgbClr val="116F07"/>
              </a:solidFill>
              <a:latin typeface="Albertus Extra Bold" pitchFamily="34" charset="0"/>
              <a:sym typeface="Monotype Sorts" pitchFamily="2" charset="2"/>
            </a:endParaRPr>
          </a:p>
        </p:txBody>
      </p:sp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7624836" y="3087960"/>
            <a:ext cx="2286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 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rPr>
              <a:t>Critérios de fiabilidade, nomeadamente para as informações retiradas da internet.</a:t>
            </a:r>
          </a:p>
        </p:txBody>
      </p:sp>
      <p:sp>
        <p:nvSpPr>
          <p:cNvPr id="19" name="Text Box 60"/>
          <p:cNvSpPr txBox="1">
            <a:spLocks noChangeArrowheads="1"/>
          </p:cNvSpPr>
          <p:nvPr/>
        </p:nvSpPr>
        <p:spPr bwMode="auto">
          <a:xfrm>
            <a:off x="7624836" y="4916760"/>
            <a:ext cx="2209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45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 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rPr>
              <a:t>Noção de URL.</a:t>
            </a:r>
            <a:endParaRPr lang="en-GB" altLang="pt-PT"/>
          </a:p>
        </p:txBody>
      </p:sp>
      <p:sp>
        <p:nvSpPr>
          <p:cNvPr id="20" name="Text Box 61"/>
          <p:cNvSpPr txBox="1">
            <a:spLocks noChangeArrowheads="1"/>
          </p:cNvSpPr>
          <p:nvPr/>
        </p:nvSpPr>
        <p:spPr bwMode="auto">
          <a:xfrm>
            <a:off x="1681236" y="5602560"/>
            <a:ext cx="2971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pt-PT" altLang="pt-PT" sz="1800" b="1" dirty="0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 dirty="0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</a:rPr>
              <a:t> Anotar as referências dos documentos selecionados.</a:t>
            </a:r>
            <a:endParaRPr lang="en-GB" altLang="pt-PT" sz="1800" b="1" dirty="0">
              <a:solidFill>
                <a:schemeClr val="accent5">
                  <a:lumMod val="75000"/>
                </a:schemeClr>
              </a:solidFill>
              <a:latin typeface="Albertus Extra Bold" pitchFamily="34" charset="0"/>
            </a:endParaRPr>
          </a:p>
        </p:txBody>
      </p:sp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5034036" y="5373960"/>
            <a:ext cx="2209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5000"/>
              </a:spcBef>
            </a:pPr>
            <a:r>
              <a:rPr lang="pt-PT" altLang="pt-PT" sz="1800" b="1" dirty="0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  <a:sym typeface="Monotype Sorts" pitchFamily="2" charset="2"/>
              </a:rPr>
              <a:t> Referenciar as fontes.</a:t>
            </a:r>
          </a:p>
        </p:txBody>
      </p:sp>
      <p:sp>
        <p:nvSpPr>
          <p:cNvPr id="22" name="Text Box 64"/>
          <p:cNvSpPr txBox="1">
            <a:spLocks noChangeArrowheads="1"/>
          </p:cNvSpPr>
          <p:nvPr/>
        </p:nvSpPr>
        <p:spPr bwMode="auto">
          <a:xfrm>
            <a:off x="5034036" y="5983560"/>
            <a:ext cx="2209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5000"/>
              </a:spcBef>
            </a:pPr>
            <a:r>
              <a:rPr lang="pt-PT" altLang="pt-PT" sz="1800" b="1" dirty="0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  <a:sym typeface="Monotype Sorts" pitchFamily="2" charset="2"/>
              </a:rPr>
              <a:t> Justificar as escolhas.</a:t>
            </a:r>
          </a:p>
        </p:txBody>
      </p:sp>
      <p:sp>
        <p:nvSpPr>
          <p:cNvPr id="23" name="Text Box 65"/>
          <p:cNvSpPr txBox="1">
            <a:spLocks noChangeArrowheads="1"/>
          </p:cNvSpPr>
          <p:nvPr/>
        </p:nvSpPr>
        <p:spPr bwMode="auto">
          <a:xfrm>
            <a:off x="7624836" y="6135960"/>
            <a:ext cx="2209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45000"/>
              </a:spcBef>
            </a:pPr>
            <a:r>
              <a:rPr lang="pt-PT" altLang="pt-PT" sz="1800" b="1" dirty="0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  <a:sym typeface="Monotype Sorts" pitchFamily="2" charset="2"/>
              </a:rPr>
              <a:t> Ficha.</a:t>
            </a:r>
            <a:endParaRPr lang="en-GB" altLang="pt-PT" sz="1800" b="1" dirty="0">
              <a:solidFill>
                <a:schemeClr val="accent5">
                  <a:lumMod val="75000"/>
                </a:schemeClr>
              </a:solidFill>
              <a:latin typeface="Albertus Extra Bold" pitchFamily="34" charset="0"/>
              <a:sym typeface="Monotype Sort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71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utoUpdateAnimBg="0"/>
      <p:bldP spid="22" grpId="0" autoUpdateAnimBg="0"/>
      <p:bldP spid="2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764704"/>
            <a:ext cx="11999068" cy="569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sz="2800" b="1" dirty="0" smtClean="0">
                <a:latin typeface="Albertus Extra Bold" pitchFamily="34" charset="0"/>
              </a:rPr>
              <a:t>SELEÇÃO DE DOCUMENTOS</a:t>
            </a:r>
            <a:endParaRPr lang="en-GB" sz="2800" b="1" dirty="0" smtClean="0">
              <a:latin typeface="Albertus Extra Bold" pitchFamily="34" charset="0"/>
            </a:endParaRPr>
          </a:p>
        </p:txBody>
      </p:sp>
      <p:graphicFrame>
        <p:nvGraphicFramePr>
          <p:cNvPr id="3" name="Group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750276"/>
              </p:ext>
            </p:extLst>
          </p:nvPr>
        </p:nvGraphicFramePr>
        <p:xfrm>
          <a:off x="1740668" y="2558751"/>
          <a:ext cx="8458200" cy="4038601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Extra Bold" pitchFamily="34" charset="0"/>
                        </a:rPr>
                        <a:t>Referências do documento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bertus Extra Bold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Extra Bold" pitchFamily="34" charset="0"/>
                        </a:rPr>
                        <a:t>Conteúdo do documento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Extra Bold" pitchFamily="34" charset="0"/>
                        </a:rPr>
                        <a:t>Justificação da escolha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bertus Extra Bold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Extra Bold" pitchFamily="34" charset="0"/>
                        </a:rPr>
                        <a:t>Nº1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bertus Extra Bold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8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Extra Bold" pitchFamily="34" charset="0"/>
                        </a:rPr>
                        <a:t>Nº2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bertus Extra Bold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44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68" y="0"/>
            <a:ext cx="12182238" cy="5832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2061964" y="5589240"/>
            <a:ext cx="432048" cy="936104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Up Arrow 3"/>
          <p:cNvSpPr/>
          <p:nvPr/>
        </p:nvSpPr>
        <p:spPr>
          <a:xfrm>
            <a:off x="10126860" y="5242568"/>
            <a:ext cx="432048" cy="936104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extBox 4"/>
          <p:cNvSpPr txBox="1"/>
          <p:nvPr/>
        </p:nvSpPr>
        <p:spPr>
          <a:xfrm>
            <a:off x="4408436" y="6181234"/>
            <a:ext cx="344908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smtClean="0"/>
              <a:t>Tirar notas com o </a:t>
            </a:r>
            <a:r>
              <a:rPr lang="pt-PT" sz="2400" b="1" dirty="0" err="1" smtClean="0"/>
              <a:t>Zotero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67480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476672"/>
            <a:ext cx="12071076" cy="588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b="1" dirty="0" smtClean="0">
                <a:latin typeface="Albertus Extra Bold" pitchFamily="34" charset="0"/>
              </a:rPr>
              <a:t>4) TRATAR A INFORMAÇÃO</a:t>
            </a:r>
            <a:endParaRPr lang="en-GB" b="1" dirty="0" smtClean="0">
              <a:latin typeface="Albertus Extra Bold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394076" y="2397968"/>
            <a:ext cx="2286000" cy="4343400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94076" y="1712168"/>
            <a:ext cx="2286000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sz="2200" b="1" dirty="0">
                <a:latin typeface="Albertus Extra Bold" pitchFamily="34" charset="0"/>
              </a:rPr>
              <a:t>Como?</a:t>
            </a:r>
            <a:endParaRPr lang="en-GB" altLang="pt-PT" sz="2200" b="1" dirty="0">
              <a:latin typeface="Albertus Extra Bold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94076" y="2474168"/>
            <a:ext cx="2286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 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rPr>
              <a:t>Olhar crítico sobre a informação.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7984876" y="2397968"/>
            <a:ext cx="2286000" cy="4343400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984876" y="1712168"/>
            <a:ext cx="2286000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sz="2200" b="1" dirty="0">
                <a:latin typeface="Albertus Extra Bold" pitchFamily="34" charset="0"/>
              </a:rPr>
              <a:t>Utensílios/Meios</a:t>
            </a:r>
            <a:endParaRPr lang="en-GB" altLang="pt-PT" sz="2200" b="1" dirty="0">
              <a:latin typeface="Albertus Extra Bold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984876" y="2397968"/>
            <a:ext cx="2286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>
                <a:solidFill>
                  <a:schemeClr val="bg1"/>
                </a:solidFill>
              </a:rPr>
              <a:t> </a:t>
            </a:r>
            <a:r>
              <a:rPr lang="pt-PT" altLang="pt-PT" sz="1800">
                <a:solidFill>
                  <a:schemeClr val="bg1"/>
                </a:solidFill>
                <a:latin typeface="Albertus Extra Bold" pitchFamily="34" charset="0"/>
              </a:rPr>
              <a:t>Técnicas de leitura.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888876" y="2397968"/>
            <a:ext cx="3200400" cy="4343400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PT" altLang="pt-PT" b="1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966664" y="2591643"/>
            <a:ext cx="3044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70000"/>
              </a:spcAft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</a:rPr>
              <a:t> Analisar, apropriar-se e confrontar a informação.</a:t>
            </a:r>
            <a:endParaRPr lang="pt-PT" altLang="pt-PT" sz="1800" b="1">
              <a:solidFill>
                <a:schemeClr val="bg2"/>
              </a:solidFill>
              <a:latin typeface="Albertus Extra Bold" pitchFamily="34" charset="0"/>
            </a:endParaRP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1888876" y="1712167"/>
            <a:ext cx="3200400" cy="533400"/>
            <a:chOff x="192" y="912"/>
            <a:chExt cx="2016" cy="336"/>
          </a:xfrm>
        </p:grpSpPr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92" y="912"/>
              <a:ext cx="2016" cy="3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41" y="950"/>
              <a:ext cx="18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sz="2200" b="1" dirty="0">
                  <a:latin typeface="Albertus Extra Bold" pitchFamily="34" charset="0"/>
                </a:rPr>
                <a:t>O que significa?</a:t>
              </a:r>
              <a:endParaRPr lang="en-GB" altLang="pt-PT" sz="2200" b="1" dirty="0">
                <a:latin typeface="Albertus Extra Bold" pitchFamily="34" charset="0"/>
              </a:endParaRPr>
            </a:p>
          </p:txBody>
        </p:sp>
      </p:grp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394076" y="3236168"/>
            <a:ext cx="2286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rPr>
              <a:t>Leitura diversificada em função dos documentos (escritos, sonoros ou em hipertexto.</a:t>
            </a:r>
            <a:endParaRPr lang="pt-PT" altLang="pt-PT" sz="1800" b="1">
              <a:solidFill>
                <a:srgbClr val="003366"/>
              </a:solidFill>
              <a:latin typeface="Albertus Extra Bold" pitchFamily="34" charset="0"/>
              <a:sym typeface="Monotype Sorts" pitchFamily="2" charset="2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7984876" y="3312368"/>
            <a:ext cx="22860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 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  <a:sym typeface="Monotype Sorts" pitchFamily="2" charset="2"/>
              </a:rPr>
              <a:t>Tipos de textos.</a:t>
            </a:r>
            <a:endParaRPr lang="en-GB" altLang="pt-PT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965076" y="4836368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 dirty="0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dirty="0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</a:rPr>
              <a:t> Recolher a informação; tirar notas.</a:t>
            </a:r>
            <a:endParaRPr lang="en-GB" altLang="pt-PT" sz="1800" dirty="0">
              <a:solidFill>
                <a:schemeClr val="accent5">
                  <a:lumMod val="75000"/>
                </a:schemeClr>
              </a:solidFill>
              <a:latin typeface="Albertus Extra Bold" pitchFamily="34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5394076" y="4836368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 dirty="0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dirty="0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</a:rPr>
              <a:t> Hierarquização da informação.</a:t>
            </a:r>
            <a:endParaRPr lang="en-GB" altLang="pt-PT" sz="1800" dirty="0">
              <a:solidFill>
                <a:schemeClr val="accent5">
                  <a:lumMod val="75000"/>
                </a:schemeClr>
              </a:solidFill>
              <a:latin typeface="Albertus Extra Bold" pitchFamily="34" charset="0"/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7984876" y="4302968"/>
            <a:ext cx="2209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25000"/>
              </a:spcBef>
            </a:pPr>
            <a:r>
              <a:rPr lang="pt-PT" altLang="pt-PT" sz="1800" b="1" dirty="0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dirty="0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</a:rPr>
              <a:t> Técnicas para tirar notas.</a:t>
            </a:r>
            <a:endParaRPr lang="en-GB" altLang="pt-PT" sz="1800" dirty="0">
              <a:solidFill>
                <a:schemeClr val="accent5">
                  <a:lumMod val="75000"/>
                </a:schemeClr>
              </a:solidFill>
              <a:latin typeface="Albertus Extra Bold" pitchFamily="34" charset="0"/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7984876" y="4836368"/>
            <a:ext cx="22860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25000"/>
              </a:spcBef>
            </a:pPr>
            <a:r>
              <a:rPr lang="pt-PT" altLang="pt-PT" sz="1800" b="1" dirty="0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dirty="0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</a:rPr>
              <a:t>Técnicas de armazenamento </a:t>
            </a:r>
            <a:r>
              <a:rPr lang="pt-PT" altLang="pt-PT" sz="1800" dirty="0" err="1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</a:rPr>
              <a:t>electrónico</a:t>
            </a:r>
            <a:r>
              <a:rPr lang="pt-PT" altLang="pt-PT" sz="1800" dirty="0">
                <a:solidFill>
                  <a:schemeClr val="accent5">
                    <a:lumMod val="75000"/>
                  </a:schemeClr>
                </a:solidFill>
                <a:latin typeface="Albertus Extra Bold" pitchFamily="34" charset="0"/>
              </a:rPr>
              <a:t> (copiar/colar).</a:t>
            </a:r>
            <a:endParaRPr lang="en-GB" altLang="pt-PT" sz="1800" dirty="0">
              <a:solidFill>
                <a:schemeClr val="accent5">
                  <a:lumMod val="75000"/>
                </a:schemeClr>
              </a:solidFill>
              <a:latin typeface="Albertus Extra Bold" pitchFamily="34" charset="0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1888876" y="5903168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solidFill>
                  <a:schemeClr val="bg1">
                    <a:lumMod val="65000"/>
                    <a:lumOff val="35000"/>
                  </a:schemeClr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>
                <a:solidFill>
                  <a:schemeClr val="bg1">
                    <a:lumMod val="65000"/>
                    <a:lumOff val="35000"/>
                  </a:schemeClr>
                </a:solidFill>
                <a:latin typeface="Albertus Extra Bold" pitchFamily="34" charset="0"/>
              </a:rPr>
              <a:t> Sintetizar.</a:t>
            </a:r>
            <a:endParaRPr lang="en-GB" altLang="pt-PT" sz="1800">
              <a:solidFill>
                <a:schemeClr val="bg1">
                  <a:lumMod val="65000"/>
                  <a:lumOff val="35000"/>
                </a:schemeClr>
              </a:solidFill>
              <a:latin typeface="Albertus Extra Bold" pitchFamily="34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394076" y="5750768"/>
            <a:ext cx="2209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dirty="0">
                <a:solidFill>
                  <a:schemeClr val="bg1">
                    <a:lumMod val="65000"/>
                    <a:lumOff val="35000"/>
                  </a:schemeClr>
                </a:solidFill>
                <a:latin typeface="Albertus Extra Bold" pitchFamily="34" charset="0"/>
              </a:rPr>
              <a:t> Ordenar as ideias num plano pessoal.</a:t>
            </a:r>
            <a:endParaRPr lang="en-GB" altLang="pt-PT" sz="1800" dirty="0">
              <a:solidFill>
                <a:schemeClr val="bg1">
                  <a:lumMod val="65000"/>
                  <a:lumOff val="35000"/>
                </a:schemeClr>
              </a:solidFill>
              <a:latin typeface="Albertus Extra Bold" pitchFamily="34" charset="0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7984876" y="5750768"/>
            <a:ext cx="22098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25000"/>
              </a:spcBef>
            </a:pPr>
            <a:r>
              <a:rPr lang="pt-PT" altLang="pt-PT" sz="18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dirty="0">
                <a:solidFill>
                  <a:schemeClr val="bg1">
                    <a:lumMod val="65000"/>
                    <a:lumOff val="35000"/>
                  </a:schemeClr>
                </a:solidFill>
                <a:latin typeface="Albertus Extra Bold" pitchFamily="34" charset="0"/>
              </a:rPr>
              <a:t> Noções de extratos e de direitos de reprodução.</a:t>
            </a:r>
            <a:endParaRPr lang="en-GB" altLang="pt-PT" sz="1800" dirty="0">
              <a:solidFill>
                <a:schemeClr val="bg1">
                  <a:lumMod val="65000"/>
                  <a:lumOff val="35000"/>
                </a:schemeClr>
              </a:solidFill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1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7" grpId="0" animBg="1" autoUpdateAnimBg="0"/>
      <p:bldP spid="8" grpId="0" autoUpdateAnimBg="0"/>
      <p:bldP spid="10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 txBox="1">
            <a:spLocks noChangeArrowheads="1"/>
          </p:cNvSpPr>
          <p:nvPr/>
        </p:nvSpPr>
        <p:spPr>
          <a:xfrm>
            <a:off x="0" y="476672"/>
            <a:ext cx="11927060" cy="6791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dirty="0" smtClean="0">
                <a:latin typeface="Albertus Extra Bold" pitchFamily="34" charset="0"/>
              </a:rPr>
              <a:t>5) RESTITUIR A INFORMAÇÃO</a:t>
            </a:r>
            <a:endParaRPr lang="en-GB" dirty="0" smtClean="0">
              <a:latin typeface="Albertus Extra Bold" pitchFamily="3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5178052" y="2325960"/>
            <a:ext cx="2286000" cy="4343400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5178052" y="1640160"/>
            <a:ext cx="2286000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sz="2200" b="1" dirty="0">
                <a:latin typeface="Albertus Extra Bold" pitchFamily="34" charset="0"/>
              </a:rPr>
              <a:t>Como?</a:t>
            </a:r>
            <a:endParaRPr lang="en-GB" altLang="pt-PT" sz="2200" b="1" dirty="0">
              <a:latin typeface="Albertus Extra Bold" pitchFamily="34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768852" y="2325960"/>
            <a:ext cx="2286000" cy="4343400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pt-PT" altLang="pt-PT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7768852" y="1640160"/>
            <a:ext cx="2286000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PT" sz="2200" b="1" dirty="0">
                <a:latin typeface="Albertus Extra Bold" pitchFamily="34" charset="0"/>
              </a:rPr>
              <a:t>Utensílios/Meios</a:t>
            </a:r>
            <a:endParaRPr lang="en-GB" altLang="pt-PT" sz="2200" b="1" dirty="0">
              <a:latin typeface="Albertus Extra Bold" pitchFamily="34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672852" y="2325960"/>
            <a:ext cx="3200400" cy="4343400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PT" altLang="pt-PT" b="1">
              <a:solidFill>
                <a:schemeClr val="bg1"/>
              </a:solidFill>
              <a:latin typeface="Albertus Extra Bold" pitchFamily="34" charset="0"/>
            </a:endParaRPr>
          </a:p>
        </p:txBody>
      </p: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1672852" y="1640159"/>
            <a:ext cx="3200400" cy="533400"/>
            <a:chOff x="192" y="912"/>
            <a:chExt cx="2016" cy="336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192" y="912"/>
              <a:ext cx="2016" cy="3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/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241" y="950"/>
              <a:ext cx="18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sz="2200" b="1" dirty="0">
                  <a:latin typeface="Albertus Extra Bold" pitchFamily="34" charset="0"/>
                </a:rPr>
                <a:t>O que significa?</a:t>
              </a:r>
              <a:endParaRPr lang="en-GB" altLang="pt-PT" sz="2200" b="1" dirty="0">
                <a:latin typeface="Albertus Extra Bold" pitchFamily="34" charset="0"/>
              </a:endParaRPr>
            </a:p>
          </p:txBody>
        </p:sp>
      </p:grp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1750640" y="2519635"/>
            <a:ext cx="30448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70000"/>
              </a:spcAft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</a:rPr>
              <a:t> Criar novos documentos escritos, audiovisuais e numéricos.</a:t>
            </a:r>
            <a:endParaRPr lang="pt-PT" altLang="pt-PT" sz="1800" b="1">
              <a:solidFill>
                <a:schemeClr val="bg2"/>
              </a:solidFill>
              <a:latin typeface="Albertus Extra Bold" pitchFamily="34" charset="0"/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1672852" y="3697560"/>
            <a:ext cx="304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70000"/>
              </a:spcAft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</a:rPr>
              <a:t> Comunicar.</a:t>
            </a:r>
            <a:endParaRPr lang="pt-PT" altLang="pt-PT" sz="1800" b="1">
              <a:solidFill>
                <a:schemeClr val="bg2"/>
              </a:solidFill>
              <a:latin typeface="Albertus Extra Bold" pitchFamily="34" charset="0"/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1672852" y="4459560"/>
            <a:ext cx="304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70000"/>
              </a:spcAft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</a:rPr>
              <a:t> Apresentar oralmente.</a:t>
            </a:r>
            <a:endParaRPr lang="pt-PT" altLang="pt-PT" sz="1800" b="1">
              <a:solidFill>
                <a:schemeClr val="bg2"/>
              </a:solidFill>
              <a:latin typeface="Albertus Extra Bold" pitchFamily="34" charset="0"/>
            </a:endParaRP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1672852" y="506916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70000"/>
              </a:spcAft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</a:rPr>
              <a:t> Responder à problemática.</a:t>
            </a:r>
            <a:endParaRPr lang="pt-PT" altLang="pt-PT" sz="1800" b="1">
              <a:solidFill>
                <a:schemeClr val="bg2"/>
              </a:solidFill>
              <a:latin typeface="Albertus Extra Bold" pitchFamily="34" charset="0"/>
            </a:endParaRP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5178052" y="2325960"/>
            <a:ext cx="2286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70000"/>
              </a:spcAft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</a:rPr>
              <a:t> Organização intelectual do pensamento.</a:t>
            </a:r>
            <a:endParaRPr lang="pt-PT" altLang="pt-PT" sz="1800" b="1">
              <a:solidFill>
                <a:schemeClr val="bg2"/>
              </a:solidFill>
              <a:latin typeface="Albertus Extra Bold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5178052" y="3468960"/>
            <a:ext cx="2286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70000"/>
              </a:spcAft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</a:rPr>
              <a:t> Apresentação técnica da informação retida.</a:t>
            </a:r>
            <a:endParaRPr lang="pt-PT" altLang="pt-PT" sz="1800" b="1">
              <a:solidFill>
                <a:schemeClr val="bg2"/>
              </a:solidFill>
              <a:latin typeface="Albertus Extra Bold" pitchFamily="34" charset="0"/>
            </a:endParaRP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5178052" y="506916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70000"/>
              </a:spcAft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</a:rPr>
              <a:t> Apresentação da bibliografia.</a:t>
            </a:r>
            <a:endParaRPr lang="pt-PT" altLang="pt-PT" sz="1800" b="1">
              <a:solidFill>
                <a:schemeClr val="bg2"/>
              </a:solidFill>
              <a:latin typeface="Albertus Extra Bold" pitchFamily="34" charset="0"/>
            </a:endParaRP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7768852" y="232596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70000"/>
              </a:spcAft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</a:rPr>
              <a:t> Regras de apresentação</a:t>
            </a:r>
            <a:endParaRPr lang="pt-PT" altLang="pt-PT" sz="1800" b="1">
              <a:solidFill>
                <a:schemeClr val="bg2"/>
              </a:solidFill>
              <a:latin typeface="Albertus Extra Bold" pitchFamily="34" charset="0"/>
            </a:endParaRP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7768852" y="3316560"/>
            <a:ext cx="2286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70000"/>
              </a:spcAft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</a:rPr>
              <a:t> Utilização de instrumentos informáticos e audiovisuais.</a:t>
            </a:r>
            <a:endParaRPr lang="pt-PT" altLang="pt-PT" sz="1800" b="1">
              <a:solidFill>
                <a:schemeClr val="bg2"/>
              </a:solidFill>
              <a:latin typeface="Albertus Extra Bold" pitchFamily="34" charset="0"/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7768852" y="514536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70000"/>
              </a:spcAft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</a:rPr>
              <a:t> Direitos de autor.</a:t>
            </a:r>
            <a:endParaRPr lang="pt-PT" altLang="pt-PT" sz="1800" b="1">
              <a:solidFill>
                <a:schemeClr val="bg2"/>
              </a:solidFill>
              <a:latin typeface="Albertus Extra Bold" pitchFamily="34" charset="0"/>
            </a:endParaRPr>
          </a:p>
        </p:txBody>
      </p: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7768852" y="583116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70000"/>
              </a:spcAft>
            </a:pPr>
            <a:r>
              <a:rPr lang="pt-PT" altLang="pt-PT" sz="1800" b="1">
                <a:solidFill>
                  <a:srgbClr val="116F07"/>
                </a:solidFill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 sz="1800" b="1">
                <a:solidFill>
                  <a:schemeClr val="bg1"/>
                </a:solidFill>
                <a:latin typeface="Albertus Extra Bold" pitchFamily="34" charset="0"/>
              </a:rPr>
              <a:t> Normas bibliográficas.</a:t>
            </a:r>
            <a:endParaRPr lang="pt-PT" altLang="pt-PT" sz="1800" b="1">
              <a:solidFill>
                <a:schemeClr val="bg2"/>
              </a:solidFill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utoUpdateAnimBg="0"/>
      <p:bldP spid="27" grpId="0" animBg="1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17749" y="269789"/>
            <a:ext cx="12071076" cy="6278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b="1" dirty="0" smtClean="0">
                <a:latin typeface="Albertus Extra Bold" pitchFamily="34" charset="0"/>
              </a:rPr>
              <a:t>CONCLUSÃO</a:t>
            </a:r>
            <a:endParaRPr lang="en-GB" b="1" dirty="0" smtClean="0">
              <a:latin typeface="Albertus Extra Bold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6002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PT">
                <a:latin typeface="Albertus Extra Bold" pitchFamily="34" charset="0"/>
              </a:rPr>
              <a:t>O DOMÍNIO DA INFORMAÇÃO, CONDIÇÃO DA CONSTRUÇÃO DO SABER, REQUER NUMEROSAS COMPETÊNCIAS: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3276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>
                <a:latin typeface="Albertus Extra Bold" pitchFamily="34" charset="0"/>
              </a:rPr>
              <a:t> Disciplinas de ensino específico.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3962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>
                <a:latin typeface="Albertus Extra Bold" pitchFamily="34" charset="0"/>
              </a:rPr>
              <a:t> Pesquisa de informação.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4572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>
                <a:latin typeface="Albertus Extra Bold" pitchFamily="34" charset="0"/>
              </a:rPr>
              <a:t> Leitura, escrita.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5105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>
                <a:latin typeface="Albertus Extra Bold" pitchFamily="34" charset="0"/>
              </a:rPr>
              <a:t> Espírito de projeto e autonomia.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5715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800" b="1">
                <a:latin typeface="Albertus Extra Bold" pitchFamily="34" charset="0"/>
                <a:sym typeface="Monotype Sorts" pitchFamily="2" charset="2"/>
              </a:rPr>
              <a:t></a:t>
            </a:r>
            <a:r>
              <a:rPr lang="pt-PT" altLang="pt-PT">
                <a:latin typeface="Albertus Extra Bold" pitchFamily="34" charset="0"/>
              </a:rPr>
              <a:t> Tecnologias da informação e da comunicação.</a:t>
            </a:r>
            <a:endParaRPr lang="en-GB" altLang="pt-PT"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86783" y="495658"/>
            <a:ext cx="12071076" cy="628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b="1" dirty="0" smtClean="0">
                <a:latin typeface="Albertus Extra Bold" pitchFamily="34" charset="0"/>
              </a:rPr>
              <a:t>CONCLUSÃO</a:t>
            </a:r>
            <a:endParaRPr lang="en-GB" b="1" dirty="0" smtClean="0">
              <a:latin typeface="Albertus Extra Bold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6002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PT">
                <a:latin typeface="Albertus Extra Bold" pitchFamily="34" charset="0"/>
              </a:rPr>
              <a:t>A FINALIDADE DE UMA PESQUISA DE INFORMAÇÃO RESIDE NA APROPRIAÇÃO DE CONHECIMENTOS OU NA DESCOBERTA DE NOVOS SABERES.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31242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PT">
                <a:latin typeface="Albertus Extra Bold" pitchFamily="34" charset="0"/>
              </a:rPr>
              <a:t>UMA FORMAÇÃO EXCLUSIVAMENTE INTRUMENTAL EM  ESTRATÉGIAS DE DOMÍNIO DA INFORMAÇÃO NUNCA SERIA SUFICIENTE.</a:t>
            </a:r>
            <a:endParaRPr lang="en-GB" altLang="pt-PT">
              <a:latin typeface="Albertus Extra Bold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48006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PT">
                <a:latin typeface="Albertus Extra Bold" pitchFamily="34" charset="0"/>
              </a:rPr>
              <a:t>CONVEM ADOPTAR UMA ABORDAGEM CENTRADA NA CONSTRUÇÃO DE SABERES, LEVADA A CABO POR UMA EQUIPA PEDAGÓGICA INTERDISCIPLINAR.</a:t>
            </a:r>
            <a:endParaRPr lang="en-GB" altLang="pt-PT"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17748" y="332656"/>
            <a:ext cx="11809312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b="1" dirty="0" smtClean="0">
                <a:latin typeface="Albertus Extra Bold" pitchFamily="34" charset="0"/>
              </a:rPr>
              <a:t>EXEMPLO</a:t>
            </a:r>
            <a:endParaRPr lang="en-GB" b="1" dirty="0" smtClean="0">
              <a:latin typeface="Albertus Extra Bold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2362200"/>
            <a:ext cx="8839200" cy="1371600"/>
            <a:chOff x="0" y="1104"/>
            <a:chExt cx="5568" cy="864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0" y="1104"/>
              <a:ext cx="1488" cy="384"/>
            </a:xfrm>
            <a:prstGeom prst="rect">
              <a:avLst/>
            </a:prstGeom>
            <a:solidFill>
              <a:schemeClr val="tx1"/>
            </a:solidFill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b="1" dirty="0">
                  <a:solidFill>
                    <a:schemeClr val="bg1"/>
                  </a:solidFill>
                  <a:latin typeface="Albertus Extra Bold" pitchFamily="34" charset="0"/>
                </a:rPr>
                <a:t>TEMA</a:t>
              </a:r>
              <a:endParaRPr lang="en-GB" altLang="pt-PT" b="1" dirty="0">
                <a:solidFill>
                  <a:schemeClr val="bg1"/>
                </a:solidFill>
                <a:latin typeface="Albertus Extra Bold" pitchFamily="34" charset="0"/>
              </a:endParaRPr>
            </a:p>
          </p:txBody>
        </p:sp>
        <p:sp useBgFill="1"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288" y="1584"/>
              <a:ext cx="5280" cy="384"/>
            </a:xfrm>
            <a:prstGeom prst="rect">
              <a:avLst/>
            </a:prstGeom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PT" altLang="pt-PT" b="1">
                  <a:latin typeface="Albertus Extra Bold" pitchFamily="34" charset="0"/>
                </a:rPr>
                <a:t>A EMIGRAÇÃO PORTUGUESA</a:t>
              </a:r>
              <a:endParaRPr lang="en-GB" altLang="pt-PT" b="1" i="1">
                <a:latin typeface="Albertus Extra Bold" pitchFamily="34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0" y="4419600"/>
            <a:ext cx="8839200" cy="1371600"/>
            <a:chOff x="0" y="2400"/>
            <a:chExt cx="5568" cy="864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0" y="2400"/>
              <a:ext cx="1488" cy="384"/>
            </a:xfrm>
            <a:prstGeom prst="rect">
              <a:avLst/>
            </a:prstGeom>
            <a:solidFill>
              <a:schemeClr val="tx1"/>
            </a:solidFill>
            <a:ln w="444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b="1" dirty="0">
                  <a:solidFill>
                    <a:schemeClr val="bg1"/>
                  </a:solidFill>
                  <a:latin typeface="Albertus Extra Bold" pitchFamily="34" charset="0"/>
                </a:rPr>
                <a:t>SUB-TEMA</a:t>
              </a:r>
              <a:endParaRPr lang="en-GB" altLang="pt-PT" b="1" dirty="0">
                <a:solidFill>
                  <a:schemeClr val="bg1"/>
                </a:solidFill>
                <a:latin typeface="Albertus Extra Bold" pitchFamily="34" charset="0"/>
              </a:endParaRPr>
            </a:p>
          </p:txBody>
        </p:sp>
        <p:sp useBgFill="1"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288" y="2880"/>
              <a:ext cx="5280" cy="384"/>
            </a:xfrm>
            <a:prstGeom prst="rect">
              <a:avLst/>
            </a:prstGeom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PT" altLang="pt-PT" b="1">
                  <a:latin typeface="Albertus Extra Bold" pitchFamily="34" charset="0"/>
                </a:rPr>
                <a:t>A FUGA DE CÉREBROS</a:t>
              </a:r>
              <a:endParaRPr lang="en-GB" altLang="pt-PT" b="1" i="1">
                <a:latin typeface="Albertus Extra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59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3953" y="-18256"/>
            <a:ext cx="1217487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b="1" dirty="0" smtClean="0">
                <a:latin typeface="Albertus Extra Bold" pitchFamily="34" charset="0"/>
              </a:rPr>
              <a:t>PALAVRAS-CHAVE</a:t>
            </a:r>
            <a:endParaRPr lang="en-GB" b="1" dirty="0" smtClean="0">
              <a:latin typeface="Albertus Extra Bold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371600"/>
            <a:ext cx="12071076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PT" sz="1600" b="1" dirty="0">
                <a:latin typeface="Albertus Extra Bold" pitchFamily="34" charset="0"/>
              </a:rPr>
              <a:t>SOBRE O SUB-TEMA DA FUGA DE CÉREBROS</a:t>
            </a:r>
            <a:endParaRPr lang="en-GB" altLang="pt-PT" sz="1600" b="1" dirty="0">
              <a:latin typeface="Albertus Extra Bold" pitchFamily="34" charset="0"/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79388" y="1700213"/>
            <a:ext cx="2743200" cy="1524000"/>
            <a:chOff x="144" y="1344"/>
            <a:chExt cx="1920" cy="960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1344"/>
              <a:ext cx="1920" cy="960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/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192" y="1485"/>
              <a:ext cx="1824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sz="2600" b="1" dirty="0">
                  <a:solidFill>
                    <a:schemeClr val="bg1"/>
                  </a:solidFill>
                  <a:latin typeface="Albertus Extra Bold" pitchFamily="34" charset="0"/>
                </a:rPr>
                <a:t>Fuga de Cérebros</a:t>
              </a:r>
              <a:endParaRPr lang="en-GB" altLang="pt-PT" sz="2600" b="1" dirty="0">
                <a:solidFill>
                  <a:schemeClr val="bg1"/>
                </a:solidFill>
                <a:latin typeface="Albertus Extra Bold" pitchFamily="34" charset="0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990850" y="1905000"/>
            <a:ext cx="5924550" cy="1295400"/>
            <a:chOff x="1884" y="1200"/>
            <a:chExt cx="3732" cy="816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2381" y="1200"/>
              <a:ext cx="3235" cy="816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b="1" dirty="0">
                  <a:solidFill>
                    <a:schemeClr val="bg1"/>
                  </a:solidFill>
                  <a:latin typeface="Albertus Extra Bold" pitchFamily="34" charset="0"/>
                </a:rPr>
                <a:t>CAUSAS</a:t>
              </a:r>
            </a:p>
            <a:p>
              <a:pPr algn="ctr" eaLnBrk="1" hangingPunct="1"/>
              <a:r>
                <a:rPr lang="pt-PT" altLang="pt-PT" sz="1800" dirty="0">
                  <a:solidFill>
                    <a:schemeClr val="bg1"/>
                  </a:solidFill>
                  <a:latin typeface="Albertus Extra Bold" pitchFamily="34" charset="0"/>
                </a:rPr>
                <a:t>Económicas </a:t>
              </a:r>
              <a:r>
                <a:rPr lang="pt-PT" altLang="pt-PT" sz="1800" dirty="0">
                  <a:solidFill>
                    <a:srgbClr val="FF0000"/>
                  </a:solidFill>
                  <a:latin typeface="Albertus Extra Bold" pitchFamily="34" charset="0"/>
                </a:rPr>
                <a:t>Falta de emprego; Salários baixos;</a:t>
              </a:r>
            </a:p>
            <a:p>
              <a:pPr algn="ctr" eaLnBrk="1" hangingPunct="1"/>
              <a:r>
                <a:rPr lang="pt-PT" altLang="pt-PT" sz="1800" dirty="0">
                  <a:solidFill>
                    <a:schemeClr val="bg1"/>
                  </a:solidFill>
                  <a:latin typeface="Albertus Extra Bold" pitchFamily="34" charset="0"/>
                </a:rPr>
                <a:t>Políticas </a:t>
              </a:r>
              <a:r>
                <a:rPr lang="pt-PT" altLang="pt-PT" sz="1800" dirty="0">
                  <a:solidFill>
                    <a:srgbClr val="FF0000"/>
                  </a:solidFill>
                  <a:latin typeface="Albertus Extra Bold" pitchFamily="34" charset="0"/>
                </a:rPr>
                <a:t>Instabilidade política; Guerra;</a:t>
              </a:r>
            </a:p>
            <a:p>
              <a:pPr algn="ctr" eaLnBrk="1" hangingPunct="1"/>
              <a:r>
                <a:rPr lang="pt-PT" altLang="pt-PT" sz="1800" dirty="0">
                  <a:solidFill>
                    <a:schemeClr val="bg1"/>
                  </a:solidFill>
                  <a:latin typeface="Albertus Extra Bold" pitchFamily="34" charset="0"/>
                </a:rPr>
                <a:t>Sociais</a:t>
              </a:r>
              <a:r>
                <a:rPr lang="pt-PT" altLang="pt-PT" sz="1800" dirty="0">
                  <a:solidFill>
                    <a:srgbClr val="FF0000"/>
                  </a:solidFill>
                  <a:latin typeface="Albertus Extra Bold" pitchFamily="34" charset="0"/>
                </a:rPr>
                <a:t> Perda de estatuto social</a:t>
              </a:r>
              <a:endParaRPr lang="en-GB" altLang="pt-PT" sz="1800" dirty="0">
                <a:solidFill>
                  <a:schemeClr val="bg1"/>
                </a:solidFill>
                <a:latin typeface="Albertus Extra Bold" pitchFamily="34" charset="0"/>
              </a:endParaRP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flipV="1">
              <a:off x="1884" y="1584"/>
              <a:ext cx="454" cy="1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1539875" y="3316288"/>
            <a:ext cx="7378700" cy="1592262"/>
            <a:chOff x="972" y="2208"/>
            <a:chExt cx="4404" cy="720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452" y="2208"/>
              <a:ext cx="3924" cy="7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b="1">
                  <a:solidFill>
                    <a:schemeClr val="bg1"/>
                  </a:solidFill>
                  <a:latin typeface="Albertus Extra Bold" pitchFamily="34" charset="0"/>
                </a:rPr>
                <a:t>CONSEQUÊNCIAS</a:t>
              </a:r>
            </a:p>
            <a:p>
              <a:pPr algn="ctr" eaLnBrk="1" hangingPunct="1"/>
              <a:r>
                <a:rPr lang="en-GB" altLang="pt-PT" sz="1800">
                  <a:solidFill>
                    <a:schemeClr val="bg1"/>
                  </a:solidFill>
                  <a:latin typeface="Albertus Extra Bold" pitchFamily="34" charset="0"/>
                </a:rPr>
                <a:t>Nos países de origem: </a:t>
              </a:r>
              <a:r>
                <a:rPr lang="en-GB" altLang="pt-PT" sz="1800">
                  <a:solidFill>
                    <a:srgbClr val="FF0000"/>
                  </a:solidFill>
                  <a:latin typeface="Albertus Extra Bold" pitchFamily="34" charset="0"/>
                </a:rPr>
                <a:t>menor cobrança de impostos; remessas;</a:t>
              </a:r>
            </a:p>
            <a:p>
              <a:pPr algn="ctr" eaLnBrk="1" hangingPunct="1"/>
              <a:r>
                <a:rPr lang="en-GB" altLang="pt-PT" sz="1800">
                  <a:solidFill>
                    <a:srgbClr val="FF0000"/>
                  </a:solidFill>
                  <a:latin typeface="Albertus Extra Bold" pitchFamily="34" charset="0"/>
                </a:rPr>
                <a:t>custos de formação sem retorno; menor capacidade de inovar</a:t>
              </a:r>
              <a:endParaRPr lang="en-GB" altLang="pt-PT" sz="1800">
                <a:solidFill>
                  <a:schemeClr val="bg1"/>
                </a:solidFill>
                <a:latin typeface="Albertus Extra Bold" pitchFamily="34" charset="0"/>
              </a:endParaRPr>
            </a:p>
            <a:p>
              <a:pPr algn="ctr" eaLnBrk="1" hangingPunct="1"/>
              <a:r>
                <a:rPr lang="en-GB" altLang="pt-PT" sz="1800">
                  <a:solidFill>
                    <a:schemeClr val="bg1"/>
                  </a:solidFill>
                  <a:latin typeface="Albertus Extra Bold" pitchFamily="34" charset="0"/>
                </a:rPr>
                <a:t>Nos países de destino: </a:t>
              </a:r>
              <a:r>
                <a:rPr lang="en-GB" altLang="pt-PT" sz="1800">
                  <a:solidFill>
                    <a:srgbClr val="FF0000"/>
                  </a:solidFill>
                  <a:latin typeface="Albertus Extra Bold" pitchFamily="34" charset="0"/>
                </a:rPr>
                <a:t>brain gain; possíveis conflitos</a:t>
              </a:r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972" y="2218"/>
              <a:ext cx="432" cy="28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228600" y="3316288"/>
            <a:ext cx="7620000" cy="3352800"/>
            <a:chOff x="144" y="2108"/>
            <a:chExt cx="4800" cy="1924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44" y="3120"/>
              <a:ext cx="4800" cy="91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b="1">
                  <a:solidFill>
                    <a:schemeClr val="bg1"/>
                  </a:solidFill>
                  <a:latin typeface="Albertus Extra Bold" pitchFamily="34" charset="0"/>
                </a:rPr>
                <a:t>SOLUÇÕES</a:t>
              </a:r>
            </a:p>
            <a:p>
              <a:pPr algn="ctr" eaLnBrk="1" hangingPunct="1"/>
              <a:r>
                <a:rPr lang="pt-PT" altLang="pt-PT" sz="1800">
                  <a:solidFill>
                    <a:schemeClr val="bg1"/>
                  </a:solidFill>
                  <a:latin typeface="Albertus Extra Bold" pitchFamily="34" charset="0"/>
                </a:rPr>
                <a:t>Desenvolver o </a:t>
              </a:r>
              <a:r>
                <a:rPr lang="pt-PT" altLang="pt-PT" sz="1800">
                  <a:solidFill>
                    <a:srgbClr val="FF0000"/>
                  </a:solidFill>
                  <a:latin typeface="Albertus Extra Bold" pitchFamily="34" charset="0"/>
                </a:rPr>
                <a:t>Sistema educativo e científico</a:t>
              </a:r>
              <a:endParaRPr lang="pt-PT" altLang="pt-PT" sz="1800">
                <a:solidFill>
                  <a:schemeClr val="bg1"/>
                </a:solidFill>
                <a:latin typeface="Albertus Extra Bold" pitchFamily="34" charset="0"/>
              </a:endParaRPr>
            </a:p>
            <a:p>
              <a:pPr algn="ctr" eaLnBrk="1" hangingPunct="1"/>
              <a:r>
                <a:rPr lang="pt-PT" altLang="pt-PT" sz="1800">
                  <a:solidFill>
                    <a:schemeClr val="bg1"/>
                  </a:solidFill>
                  <a:latin typeface="Albertus Extra Bold" pitchFamily="34" charset="0"/>
                </a:rPr>
                <a:t>Aumentar </a:t>
              </a:r>
              <a:r>
                <a:rPr lang="pt-PT" altLang="pt-PT" sz="1800">
                  <a:solidFill>
                    <a:srgbClr val="FF0000"/>
                  </a:solidFill>
                  <a:latin typeface="Albertus Extra Bold" pitchFamily="34" charset="0"/>
                </a:rPr>
                <a:t>salários de profissões qualificadas</a:t>
              </a:r>
            </a:p>
            <a:p>
              <a:pPr algn="ctr" eaLnBrk="1" hangingPunct="1"/>
              <a:r>
                <a:rPr lang="pt-PT" altLang="pt-PT" sz="1800">
                  <a:solidFill>
                    <a:schemeClr val="bg1"/>
                  </a:solidFill>
                  <a:latin typeface="Albertus Extra Bold" pitchFamily="34" charset="0"/>
                </a:rPr>
                <a:t>Criar </a:t>
              </a:r>
              <a:r>
                <a:rPr lang="pt-PT" altLang="pt-PT" sz="1800">
                  <a:solidFill>
                    <a:srgbClr val="FF0000"/>
                  </a:solidFill>
                  <a:latin typeface="Albertus Extra Bold" pitchFamily="34" charset="0"/>
                </a:rPr>
                <a:t>segurança e estabilidade política</a:t>
              </a:r>
            </a:p>
            <a:p>
              <a:pPr algn="ctr" eaLnBrk="1" hangingPunct="1"/>
              <a:r>
                <a:rPr lang="pt-PT" altLang="pt-PT" sz="1800">
                  <a:solidFill>
                    <a:schemeClr val="bg1"/>
                  </a:solidFill>
                  <a:latin typeface="Albertus Extra Bold" pitchFamily="34" charset="0"/>
                </a:rPr>
                <a:t>Promover o </a:t>
              </a:r>
              <a:r>
                <a:rPr lang="pt-PT" altLang="pt-PT" sz="1800">
                  <a:solidFill>
                    <a:srgbClr val="FF0000"/>
                  </a:solidFill>
                  <a:latin typeface="Albertus Extra Bold" pitchFamily="34" charset="0"/>
                </a:rPr>
                <a:t>regresso de emigrantes qualificados</a:t>
              </a:r>
              <a:endParaRPr lang="en-GB" altLang="pt-PT" sz="1800">
                <a:solidFill>
                  <a:srgbClr val="FF0000"/>
                </a:solidFill>
                <a:latin typeface="Albertus Extra Bold" pitchFamily="34" charset="0"/>
              </a:endParaRPr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57" y="2108"/>
              <a:ext cx="15" cy="86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3985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-1" y="609600"/>
            <a:ext cx="121888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b="1" dirty="0" smtClean="0">
                <a:latin typeface="Albertus Extra Bold" pitchFamily="34" charset="0"/>
              </a:rPr>
              <a:t>PALAVRAS-CHAVE</a:t>
            </a:r>
            <a:endParaRPr lang="en-GB" b="1" dirty="0" smtClean="0">
              <a:latin typeface="Albertus Extra Bold" pitchFamily="34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04800" y="2362200"/>
            <a:ext cx="2895600" cy="1600200"/>
            <a:chOff x="192" y="1488"/>
            <a:chExt cx="1824" cy="1008"/>
          </a:xfrm>
        </p:grpSpPr>
        <p:sp>
          <p:nvSpPr>
            <p:cNvPr id="4" name="Oval 8"/>
            <p:cNvSpPr>
              <a:spLocks noChangeArrowheads="1"/>
            </p:cNvSpPr>
            <p:nvPr/>
          </p:nvSpPr>
          <p:spPr bwMode="auto">
            <a:xfrm>
              <a:off x="192" y="1488"/>
              <a:ext cx="1824" cy="1008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PT" altLang="pt-PT"/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92" y="1680"/>
              <a:ext cx="1732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PT" altLang="pt-PT" sz="2600" b="1">
                  <a:solidFill>
                    <a:schemeClr val="bg1"/>
                  </a:solidFill>
                  <a:latin typeface="Albertus Extra Bold" pitchFamily="34" charset="0"/>
                </a:rPr>
                <a:t>Emigração qualificada</a:t>
              </a:r>
              <a:endParaRPr lang="en-GB" altLang="pt-PT" sz="2600" b="1">
                <a:solidFill>
                  <a:schemeClr val="bg1"/>
                </a:solidFill>
                <a:latin typeface="Albertus Extra Bold" pitchFamily="34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124200" y="2286000"/>
            <a:ext cx="5715000" cy="1066800"/>
            <a:chOff x="1968" y="1440"/>
            <a:chExt cx="3600" cy="672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2400" y="1440"/>
              <a:ext cx="3168" cy="672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pt-PT" sz="1800" dirty="0" err="1">
                  <a:solidFill>
                    <a:schemeClr val="bg1"/>
                  </a:solidFill>
                  <a:latin typeface="Albertus Extra Bold" pitchFamily="34" charset="0"/>
                </a:rPr>
                <a:t>Modalidades</a:t>
              </a:r>
              <a:r>
                <a:rPr lang="en-GB" altLang="pt-PT" sz="1800" dirty="0">
                  <a:solidFill>
                    <a:schemeClr val="bg1"/>
                  </a:solidFill>
                  <a:latin typeface="Albertus Extra Bold" pitchFamily="34" charset="0"/>
                </a:rPr>
                <a:t> de </a:t>
              </a:r>
              <a:r>
                <a:rPr lang="en-GB" altLang="pt-PT" sz="1800" dirty="0" err="1">
                  <a:solidFill>
                    <a:srgbClr val="FF0000"/>
                  </a:solidFill>
                  <a:latin typeface="Albertus Extra Bold" pitchFamily="34" charset="0"/>
                </a:rPr>
                <a:t>interação</a:t>
              </a:r>
              <a:r>
                <a:rPr lang="en-GB" altLang="pt-PT" sz="1800" dirty="0">
                  <a:solidFill>
                    <a:srgbClr val="FF0000"/>
                  </a:solidFill>
                  <a:latin typeface="Albertus Extra Bold" pitchFamily="34" charset="0"/>
                </a:rPr>
                <a:t> com o </a:t>
              </a:r>
              <a:r>
                <a:rPr lang="en-GB" altLang="pt-PT" sz="1800" dirty="0" err="1">
                  <a:solidFill>
                    <a:srgbClr val="FF0000"/>
                  </a:solidFill>
                  <a:latin typeface="Albertus Extra Bold" pitchFamily="34" charset="0"/>
                </a:rPr>
                <a:t>país</a:t>
              </a:r>
              <a:r>
                <a:rPr lang="en-GB" altLang="pt-PT" sz="1800" dirty="0">
                  <a:solidFill>
                    <a:srgbClr val="FF0000"/>
                  </a:solidFill>
                  <a:latin typeface="Albertus Extra Bold" pitchFamily="34" charset="0"/>
                </a:rPr>
                <a:t> de </a:t>
              </a:r>
              <a:r>
                <a:rPr lang="en-GB" altLang="pt-PT" sz="1800" dirty="0" err="1">
                  <a:solidFill>
                    <a:srgbClr val="FF0000"/>
                  </a:solidFill>
                  <a:latin typeface="Albertus Extra Bold" pitchFamily="34" charset="0"/>
                </a:rPr>
                <a:t>origem</a:t>
              </a:r>
              <a:endParaRPr lang="en-GB" altLang="pt-PT" sz="1800" dirty="0">
                <a:solidFill>
                  <a:srgbClr val="FF0000"/>
                </a:solidFill>
                <a:latin typeface="Albertus Extra Bold" pitchFamily="34" charset="0"/>
              </a:endParaRPr>
            </a:p>
            <a:p>
              <a:pPr algn="ctr" eaLnBrk="1" hangingPunct="1"/>
              <a:r>
                <a:rPr lang="en-GB" altLang="pt-PT" sz="1800" dirty="0" err="1">
                  <a:solidFill>
                    <a:srgbClr val="FF0000"/>
                  </a:solidFill>
                  <a:latin typeface="Albertus Extra Bold" pitchFamily="34" charset="0"/>
                </a:rPr>
                <a:t>Perspectivas</a:t>
              </a:r>
              <a:r>
                <a:rPr lang="en-GB" altLang="pt-PT" sz="1800" dirty="0">
                  <a:solidFill>
                    <a:srgbClr val="FF0000"/>
                  </a:solidFill>
                  <a:latin typeface="Albertus Extra Bold" pitchFamily="34" charset="0"/>
                </a:rPr>
                <a:t> de </a:t>
              </a:r>
              <a:r>
                <a:rPr lang="en-GB" altLang="pt-PT" sz="1800" dirty="0" err="1" smtClean="0">
                  <a:solidFill>
                    <a:srgbClr val="FF0000"/>
                  </a:solidFill>
                  <a:latin typeface="Albertus Extra Bold" pitchFamily="34" charset="0"/>
                </a:rPr>
                <a:t>regresso</a:t>
              </a:r>
              <a:endParaRPr lang="en-GB" altLang="pt-PT" sz="1800" dirty="0">
                <a:solidFill>
                  <a:srgbClr val="FF0000"/>
                </a:solidFill>
                <a:latin typeface="Albertus Extra Bold" pitchFamily="34" charset="0"/>
              </a:endParaRPr>
            </a:p>
            <a:p>
              <a:pPr algn="ctr" eaLnBrk="1" hangingPunct="1"/>
              <a:r>
                <a:rPr lang="en-GB" altLang="pt-PT" sz="1800" dirty="0" err="1">
                  <a:solidFill>
                    <a:srgbClr val="FF0000"/>
                  </a:solidFill>
                  <a:latin typeface="Albertus Extra Bold" pitchFamily="34" charset="0"/>
                </a:rPr>
                <a:t>Representação</a:t>
              </a:r>
              <a:r>
                <a:rPr lang="en-GB" altLang="pt-PT" sz="1800" dirty="0">
                  <a:solidFill>
                    <a:srgbClr val="FF0000"/>
                  </a:solidFill>
                  <a:latin typeface="Albertus Extra Bold" pitchFamily="34" charset="0"/>
                </a:rPr>
                <a:t> </a:t>
              </a:r>
              <a:r>
                <a:rPr lang="en-GB" altLang="pt-PT" sz="1800" dirty="0" err="1">
                  <a:solidFill>
                    <a:srgbClr val="FF0000"/>
                  </a:solidFill>
                  <a:latin typeface="Albertus Extra Bold" pitchFamily="34" charset="0"/>
                </a:rPr>
                <a:t>identitária</a:t>
              </a:r>
              <a:endParaRPr lang="en-GB" altLang="pt-PT" sz="1800" dirty="0">
                <a:solidFill>
                  <a:srgbClr val="FF0000"/>
                </a:solidFill>
                <a:latin typeface="Albertus Extra Bold" pitchFamily="34" charset="0"/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1968" y="1728"/>
              <a:ext cx="384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304800" y="4114800"/>
            <a:ext cx="6859588" cy="2133600"/>
            <a:chOff x="192" y="2592"/>
            <a:chExt cx="4321" cy="1344"/>
          </a:xfrm>
        </p:grpSpPr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192" y="3024"/>
              <a:ext cx="4321" cy="91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PT" sz="1800" dirty="0">
                  <a:solidFill>
                    <a:srgbClr val="FF0000"/>
                  </a:solidFill>
                  <a:latin typeface="Albertus Extra Bold" pitchFamily="34" charset="0"/>
                </a:rPr>
                <a:t>Novos destinos da emigração</a:t>
              </a:r>
              <a:endParaRPr lang="en-GB" altLang="pt-PT" sz="1800" dirty="0">
                <a:solidFill>
                  <a:srgbClr val="FF0000"/>
                </a:solidFill>
                <a:latin typeface="Albertus Extra Bold" pitchFamily="34" charset="0"/>
              </a:endParaRPr>
            </a:p>
            <a:p>
              <a:pPr algn="ctr" eaLnBrk="1" hangingPunct="1"/>
              <a:r>
                <a:rPr lang="pt-PT" altLang="pt-PT" sz="1800" dirty="0">
                  <a:solidFill>
                    <a:srgbClr val="FF0000"/>
                  </a:solidFill>
                  <a:latin typeface="Albertus Extra Bold" pitchFamily="34" charset="0"/>
                </a:rPr>
                <a:t>Inserção dos emigrantes nos países de destino (</a:t>
              </a:r>
              <a:r>
                <a:rPr lang="pt-PT" altLang="pt-PT" sz="1800" dirty="0" err="1">
                  <a:solidFill>
                    <a:srgbClr val="FF0000"/>
                  </a:solidFill>
                  <a:latin typeface="Albertus Extra Bold" pitchFamily="34" charset="0"/>
                </a:rPr>
                <a:t>upskilling</a:t>
              </a:r>
              <a:r>
                <a:rPr lang="pt-PT" altLang="pt-PT" sz="1800" dirty="0">
                  <a:solidFill>
                    <a:srgbClr val="FF0000"/>
                  </a:solidFill>
                  <a:latin typeface="Albertus Extra Bold" pitchFamily="34" charset="0"/>
                </a:rPr>
                <a:t>, …)</a:t>
              </a:r>
              <a:endParaRPr lang="en-GB" altLang="pt-PT" sz="1800" i="1" dirty="0">
                <a:solidFill>
                  <a:srgbClr val="336600"/>
                </a:solidFill>
                <a:latin typeface="Albertus Extra Bold" pitchFamily="34" charset="0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1152" y="2592"/>
              <a:ext cx="816" cy="28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41184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230188"/>
            <a:ext cx="11999068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100000"/>
              </a:spcBef>
            </a:pPr>
            <a:r>
              <a:rPr lang="pt-PT" altLang="pt-PT" b="1" dirty="0"/>
              <a:t>COMPREENSÃO E CLARIFICAÇÃO DO TEMA</a:t>
            </a:r>
          </a:p>
          <a:p>
            <a:pPr algn="ctr" eaLnBrk="1" hangingPunct="1">
              <a:spcBef>
                <a:spcPct val="100000"/>
              </a:spcBef>
            </a:pPr>
            <a:r>
              <a:rPr lang="pt-PT" altLang="pt-PT" b="1" dirty="0"/>
              <a:t>Delimitar o tema - Definir a questão essencial de pesquisa</a:t>
            </a:r>
          </a:p>
          <a:p>
            <a:pPr algn="ctr" eaLnBrk="1" hangingPunct="1">
              <a:spcBef>
                <a:spcPct val="100000"/>
              </a:spcBef>
            </a:pPr>
            <a:endParaRPr lang="pt-PT" altLang="pt-PT" b="1" dirty="0"/>
          </a:p>
          <a:p>
            <a:pPr eaLnBrk="1" hangingPunct="1">
              <a:spcBef>
                <a:spcPct val="100000"/>
              </a:spcBef>
            </a:pPr>
            <a:r>
              <a:rPr lang="pt-PT" altLang="pt-PT" b="1" dirty="0"/>
              <a:t>O tema escolhido deve ser interpelativo e deve ser fácil de enunciar</a:t>
            </a:r>
          </a:p>
          <a:p>
            <a:pPr lvl="1" eaLnBrk="1" hangingPunct="1">
              <a:lnSpc>
                <a:spcPct val="95000"/>
              </a:lnSpc>
              <a:spcBef>
                <a:spcPct val="75000"/>
              </a:spcBef>
              <a:buFont typeface="Wingdings" panose="05000000000000000000" pitchFamily="2" charset="2"/>
              <a:buNone/>
            </a:pPr>
            <a:r>
              <a:rPr lang="pt-PT" altLang="pt-PT" b="1" u="sng" dirty="0"/>
              <a:t>Exemplo</a:t>
            </a:r>
            <a:r>
              <a:rPr lang="pt-PT" altLang="pt-PT" b="1" dirty="0"/>
              <a:t>: As Novas Tecnologias da Informação e a sua influência nas atividades das pessoas com deficiências físicas.</a:t>
            </a:r>
          </a:p>
          <a:p>
            <a:pPr lvl="1" eaLnBrk="1" hangingPunct="1">
              <a:lnSpc>
                <a:spcPct val="95000"/>
              </a:lnSpc>
              <a:spcBef>
                <a:spcPct val="75000"/>
              </a:spcBef>
              <a:buFont typeface="Wingdings" panose="05000000000000000000" pitchFamily="2" charset="2"/>
              <a:buChar char="v"/>
            </a:pPr>
            <a:r>
              <a:rPr lang="pt-PT" altLang="pt-PT" b="1" dirty="0"/>
              <a:t> Reformular a questão de partida pelas próprias palavras de modo a torná-la mais clara e sobretudo mais precisa;</a:t>
            </a:r>
          </a:p>
          <a:p>
            <a:pPr lvl="1" eaLnBrk="1" hangingPunct="1">
              <a:lnSpc>
                <a:spcPct val="95000"/>
              </a:lnSpc>
              <a:spcBef>
                <a:spcPct val="75000"/>
              </a:spcBef>
              <a:buFont typeface="Wingdings" panose="05000000000000000000" pitchFamily="2" charset="2"/>
              <a:buChar char="v"/>
            </a:pPr>
            <a:r>
              <a:rPr lang="pt-PT" altLang="pt-PT" b="1" dirty="0"/>
              <a:t> Evitar responder logo à questão de partida;</a:t>
            </a:r>
          </a:p>
          <a:p>
            <a:pPr lvl="1" eaLnBrk="1" hangingPunct="1">
              <a:lnSpc>
                <a:spcPct val="95000"/>
              </a:lnSpc>
              <a:spcBef>
                <a:spcPct val="75000"/>
              </a:spcBef>
              <a:buFont typeface="Wingdings" panose="05000000000000000000" pitchFamily="2" charset="2"/>
              <a:buChar char="v"/>
            </a:pPr>
            <a:r>
              <a:rPr lang="pt-PT" altLang="pt-PT" b="1" dirty="0"/>
              <a:t> Antecipar uma ou várias respostas possíveis e anotar todas as questões que vierem à mente;</a:t>
            </a:r>
          </a:p>
        </p:txBody>
      </p:sp>
    </p:spTree>
    <p:extLst>
      <p:ext uri="{BB962C8B-B14F-4D97-AF65-F5344CB8AC3E}">
        <p14:creationId xmlns:p14="http://schemas.microsoft.com/office/powerpoint/2010/main" val="38120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950" y="746125"/>
            <a:ext cx="11819110" cy="561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 eaLnBrk="1" hangingPunct="1">
              <a:lnSpc>
                <a:spcPct val="95000"/>
              </a:lnSpc>
              <a:spcBef>
                <a:spcPct val="75000"/>
              </a:spcBef>
              <a:buFont typeface="Wingdings" panose="05000000000000000000" pitchFamily="2" charset="2"/>
              <a:buNone/>
            </a:pPr>
            <a:r>
              <a:rPr lang="pt-PT" altLang="pt-PT" b="1" dirty="0"/>
              <a:t>Exemplo:</a:t>
            </a:r>
          </a:p>
          <a:p>
            <a:pPr lvl="1" eaLnBrk="1" hangingPunct="1">
              <a:lnSpc>
                <a:spcPct val="95000"/>
              </a:lnSpc>
              <a:spcBef>
                <a:spcPct val="75000"/>
              </a:spcBef>
              <a:buFont typeface="Wingdings" panose="05000000000000000000" pitchFamily="2" charset="2"/>
              <a:buNone/>
            </a:pPr>
            <a:endParaRPr lang="pt-PT" altLang="pt-PT" b="1" u="sng" dirty="0" smtClean="0"/>
          </a:p>
          <a:p>
            <a:pPr lvl="1" eaLnBrk="1" hangingPunct="1">
              <a:lnSpc>
                <a:spcPct val="95000"/>
              </a:lnSpc>
              <a:spcBef>
                <a:spcPct val="75000"/>
              </a:spcBef>
              <a:buFont typeface="Wingdings" panose="05000000000000000000" pitchFamily="2" charset="2"/>
              <a:buNone/>
            </a:pPr>
            <a:endParaRPr lang="pt-PT" altLang="pt-PT" b="1" u="sng" dirty="0"/>
          </a:p>
          <a:p>
            <a:pPr lvl="1" eaLnBrk="1" hangingPunct="1">
              <a:lnSpc>
                <a:spcPct val="95000"/>
              </a:lnSpc>
              <a:spcBef>
                <a:spcPct val="75000"/>
              </a:spcBef>
              <a:buFont typeface="Wingdings" panose="05000000000000000000" pitchFamily="2" charset="2"/>
              <a:buNone/>
            </a:pPr>
            <a:r>
              <a:rPr lang="pt-PT" altLang="pt-PT" b="1" u="sng" dirty="0" smtClean="0"/>
              <a:t>Questão </a:t>
            </a:r>
            <a:r>
              <a:rPr lang="pt-PT" altLang="pt-PT" b="1" u="sng" dirty="0"/>
              <a:t>de partida</a:t>
            </a:r>
            <a:r>
              <a:rPr lang="pt-PT" altLang="pt-PT" b="1" dirty="0"/>
              <a:t> – Como é que os indivíduos com deficiência física, os surdos, os mudos e os cegos, utilizam as TIC para comunicar com os outros indivíduos?</a:t>
            </a:r>
          </a:p>
          <a:p>
            <a:pPr lvl="1" eaLnBrk="1" hangingPunct="1">
              <a:lnSpc>
                <a:spcPct val="95000"/>
              </a:lnSpc>
              <a:spcBef>
                <a:spcPct val="75000"/>
              </a:spcBef>
              <a:buFont typeface="Wingdings" panose="05000000000000000000" pitchFamily="2" charset="2"/>
              <a:buNone/>
            </a:pPr>
            <a:endParaRPr lang="pt-PT" altLang="pt-PT" b="1" dirty="0"/>
          </a:p>
          <a:p>
            <a:pPr lvl="1" eaLnBrk="1" hangingPunct="1">
              <a:lnSpc>
                <a:spcPct val="95000"/>
              </a:lnSpc>
              <a:spcBef>
                <a:spcPct val="75000"/>
              </a:spcBef>
              <a:buFont typeface="Wingdings" panose="05000000000000000000" pitchFamily="2" charset="2"/>
              <a:buNone/>
            </a:pPr>
            <a:r>
              <a:rPr lang="pt-PT" altLang="pt-PT" b="1" dirty="0"/>
              <a:t>Questões secundárias:</a:t>
            </a:r>
          </a:p>
          <a:p>
            <a:pPr lvl="1" eaLnBrk="1" hangingPunct="1">
              <a:lnSpc>
                <a:spcPct val="95000"/>
              </a:lnSpc>
              <a:spcBef>
                <a:spcPct val="75000"/>
              </a:spcBef>
              <a:buFont typeface="Wingdings" panose="05000000000000000000" pitchFamily="2" charset="2"/>
              <a:buNone/>
            </a:pPr>
            <a:r>
              <a:rPr lang="pt-PT" altLang="pt-PT" b="1" dirty="0"/>
              <a:t>* Os indivíduos com deficiência física já recorrem ao uso das TIC? * Os indivíduos</a:t>
            </a:r>
            <a:r>
              <a:rPr lang="pt-PT" altLang="pt-PT" dirty="0"/>
              <a:t> </a:t>
            </a:r>
            <a:r>
              <a:rPr lang="pt-PT" altLang="pt-PT" b="1" dirty="0"/>
              <a:t>com deficiência física utilizam as TIC do mesmo modo que os indivíduos</a:t>
            </a:r>
            <a:r>
              <a:rPr lang="pt-PT" altLang="pt-PT" dirty="0"/>
              <a:t> </a:t>
            </a:r>
            <a:r>
              <a:rPr lang="pt-PT" altLang="pt-PT" b="1" dirty="0"/>
              <a:t>que não têm deficiência física? * Os indivíduos  com deficiência física têm recursos técnicos adaptados às suas deficiências?</a:t>
            </a:r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363219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2017713"/>
            <a:ext cx="1192706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100000"/>
              </a:spcBef>
            </a:pPr>
            <a:r>
              <a:rPr lang="pt-PT" altLang="pt-PT" b="1" dirty="0"/>
              <a:t>COMPREENSÃO E CLARIFICAÇÃO DO TEMA DO PROJETO</a:t>
            </a:r>
          </a:p>
          <a:p>
            <a:pPr eaLnBrk="1" hangingPunct="1">
              <a:spcBef>
                <a:spcPct val="100000"/>
              </a:spcBef>
            </a:pPr>
            <a:endParaRPr lang="pt-PT" altLang="pt-PT" b="1" dirty="0" smtClean="0"/>
          </a:p>
          <a:p>
            <a:pPr eaLnBrk="1" hangingPunct="1">
              <a:spcBef>
                <a:spcPct val="100000"/>
              </a:spcBef>
            </a:pPr>
            <a:r>
              <a:rPr lang="pt-PT" altLang="pt-PT" b="1" dirty="0" smtClean="0"/>
              <a:t>Delimitar </a:t>
            </a:r>
            <a:r>
              <a:rPr lang="pt-PT" altLang="pt-PT" b="1" dirty="0"/>
              <a:t>o tema - Definir o ângulo de abordagem do </a:t>
            </a:r>
            <a:r>
              <a:rPr lang="pt-PT" altLang="pt-PT" b="1" dirty="0" smtClean="0"/>
              <a:t>tema</a:t>
            </a:r>
          </a:p>
          <a:p>
            <a:pPr eaLnBrk="1" hangingPunct="1">
              <a:spcBef>
                <a:spcPct val="100000"/>
              </a:spcBef>
            </a:pPr>
            <a:endParaRPr lang="pt-PT" altLang="pt-PT" b="1" dirty="0"/>
          </a:p>
          <a:p>
            <a:pPr eaLnBrk="1" hangingPunct="1">
              <a:lnSpc>
                <a:spcPct val="75000"/>
              </a:lnSpc>
              <a:spcBef>
                <a:spcPct val="75000"/>
              </a:spcBef>
              <a:buFont typeface="Wingdings" panose="05000000000000000000" pitchFamily="2" charset="2"/>
              <a:buChar char="v"/>
            </a:pPr>
            <a:r>
              <a:rPr lang="pt-PT" altLang="pt-PT" b="1" dirty="0"/>
              <a:t> Deve tornar-se claro qual é, entre vários possíveis (a referir) o ângulo de abordagem;</a:t>
            </a:r>
          </a:p>
          <a:p>
            <a:pPr eaLnBrk="1" hangingPunct="1">
              <a:lnSpc>
                <a:spcPct val="75000"/>
              </a:lnSpc>
              <a:spcBef>
                <a:spcPct val="75000"/>
              </a:spcBef>
              <a:buFont typeface="Wingdings" panose="05000000000000000000" pitchFamily="2" charset="2"/>
              <a:buChar char="v"/>
            </a:pPr>
            <a:r>
              <a:rPr lang="pt-PT" altLang="pt-PT" b="1" dirty="0"/>
              <a:t> O modo de abordar o tema deve ser diferente consoante se está a fazer uma abordagem do mesmo pela primeira vez ou se está a aprofundar o seu estudo e tratamento.</a:t>
            </a:r>
          </a:p>
        </p:txBody>
      </p:sp>
    </p:spTree>
    <p:extLst>
      <p:ext uri="{BB962C8B-B14F-4D97-AF65-F5344CB8AC3E}">
        <p14:creationId xmlns:p14="http://schemas.microsoft.com/office/powerpoint/2010/main" val="35642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2118</Words>
  <Application>Microsoft Office PowerPoint</Application>
  <PresentationFormat>Custom</PresentationFormat>
  <Paragraphs>366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Albertus Extra Bold</vt:lpstr>
      <vt:lpstr>Arial</vt:lpstr>
      <vt:lpstr>Consolas</vt:lpstr>
      <vt:lpstr>Corbel</vt:lpstr>
      <vt:lpstr>MapInfo Cartographic</vt:lpstr>
      <vt:lpstr>Monotype Sorts</vt:lpstr>
      <vt:lpstr>Times New Roman</vt:lpstr>
      <vt:lpstr>Wingdings</vt:lpstr>
      <vt:lpstr>Chalkboard 16x9</vt:lpstr>
      <vt:lpstr>A PESQUISA DOCUMENTAL EM 5 ETAPAS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2016-09-25T08:57:05Z</dcterms:created>
  <dcterms:modified xsi:type="dcterms:W3CDTF">2016-09-25T20:48:51Z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