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83"/>
  </p:notesMasterIdLst>
  <p:handoutMasterIdLst>
    <p:handoutMasterId r:id="rId84"/>
  </p:handout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343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342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163" autoAdjust="0"/>
  </p:normalViewPr>
  <p:slideViewPr>
    <p:cSldViewPr>
      <p:cViewPr varScale="1">
        <p:scale>
          <a:sx n="83" d="100"/>
          <a:sy n="83" d="100"/>
        </p:scale>
        <p:origin x="126" y="69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1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heme" Target="theme/theme1.xml"/><Relationship Id="rId61" Type="http://schemas.openxmlformats.org/officeDocument/2006/relationships/slide" Target="slides/slide59.xml"/><Relationship Id="rId82" Type="http://schemas.openxmlformats.org/officeDocument/2006/relationships/slide" Target="slides/slide8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4.fe.uc.pt/fontes/Fontes_de_Informacao.pp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vocabularies.unesco.org/browser/thesaurus/es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.es/Ciencia/Tema%202_archivos/frame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vantesvirtual.com/" TargetMode="External"/><Relationship Id="rId2" Type="http://schemas.openxmlformats.org/officeDocument/2006/relationships/hyperlink" Target="http://www.ipn.pt/literatura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ervantesvirtual.com/bib_voces/bibvoces.shtml" TargetMode="External"/><Relationship Id="rId4" Type="http://schemas.openxmlformats.org/officeDocument/2006/relationships/hyperlink" Target="http://etext.lib.virginia.edu/uvaonline.html" TargetMode="Externa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v.es/Ciencia/Tema%203_archivos/frame.htm" TargetMode="Externa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304800"/>
            <a:ext cx="121430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FONTES DE INFORMAÇÃO SOCIOLÓGICA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33772" y="4940875"/>
            <a:ext cx="11809312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Adaptado de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1) 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Campello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, Bernadete Santos; 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Cendón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, Beatriz Valadares e 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Kremer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, 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Jeannette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Marguerite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 (</a:t>
            </a:r>
            <a:r>
              <a:rPr lang="pt-PT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orgs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.), (2000), </a:t>
            </a:r>
            <a:r>
              <a:rPr lang="pt-PT" altLang="pt-PT" sz="1400" i="1" dirty="0">
                <a:solidFill>
                  <a:schemeClr val="bg1"/>
                </a:solidFill>
                <a:latin typeface="Albertus Extra Bold" pitchFamily="34" charset="0"/>
              </a:rPr>
              <a:t>Fontes de informação para pesquisadores e profissionais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. Belo Horizonte: UFMG.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endParaRPr lang="pt-PT" altLang="pt-PT" sz="1400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2) 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Carrizo, G.; </a:t>
            </a:r>
            <a:r>
              <a:rPr lang="en-GB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Irureta-Goyena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, P. e </a:t>
            </a:r>
            <a:r>
              <a:rPr lang="en-GB" altLang="pt-PT" sz="1400" dirty="0" err="1">
                <a:solidFill>
                  <a:schemeClr val="bg1"/>
                </a:solidFill>
                <a:latin typeface="Albertus Extra Bold" pitchFamily="34" charset="0"/>
              </a:rPr>
              <a:t>López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 de Quintana, E. (2000), </a:t>
            </a:r>
            <a:r>
              <a:rPr lang="en-GB" altLang="pt-PT" sz="1400" i="1" dirty="0">
                <a:solidFill>
                  <a:schemeClr val="bg1"/>
                </a:solidFill>
                <a:latin typeface="Albertus Extra Bold" pitchFamily="34" charset="0"/>
              </a:rPr>
              <a:t>Manual de Fuentes de </a:t>
            </a:r>
            <a:r>
              <a:rPr lang="en-GB" altLang="pt-PT" sz="1400" i="1" dirty="0" err="1">
                <a:solidFill>
                  <a:schemeClr val="bg1"/>
                </a:solidFill>
                <a:latin typeface="Albertus Extra Bold" pitchFamily="34" charset="0"/>
              </a:rPr>
              <a:t>Información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. Madrid: CEGAL. </a:t>
            </a:r>
            <a:endParaRPr lang="pt-PT" altLang="pt-PT" sz="1400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3) </a:t>
            </a:r>
            <a:r>
              <a:rPr lang="es-ES_tradnl" altLang="pt-PT" sz="14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Zurián</a:t>
            </a: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,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Juan Carlos Valderrama (s.d.), “</a:t>
            </a:r>
            <a:r>
              <a:rPr lang="es-ES_tradnl" altLang="pt-PT" sz="14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Guia</a:t>
            </a: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Académica”. Pesquisado </a:t>
            </a:r>
            <a:r>
              <a:rPr lang="es-ES_tradnl" altLang="pt-PT" sz="14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em</a:t>
            </a: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20 de </a:t>
            </a:r>
            <a:r>
              <a:rPr lang="es-ES_tradnl" altLang="pt-PT" sz="14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Maio</a:t>
            </a:r>
            <a:r>
              <a:rPr lang="es-ES_tradnl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de 2002.</a:t>
            </a:r>
            <a:r>
              <a:rPr lang="pt-PT" altLang="pt-PT" sz="14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1400" dirty="0" smtClean="0">
                <a:solidFill>
                  <a:schemeClr val="bg1"/>
                </a:solidFill>
                <a:latin typeface="Albertus Extra Bold" pitchFamily="34" charset="0"/>
              </a:rPr>
              <a:t>http</a:t>
            </a:r>
            <a:r>
              <a:rPr lang="en-GB" altLang="pt-PT" sz="1400" dirty="0">
                <a:solidFill>
                  <a:schemeClr val="bg1"/>
                </a:solidFill>
                <a:latin typeface="Albertus Extra Bold" pitchFamily="34" charset="0"/>
              </a:rPr>
              <a:t>://</a:t>
            </a:r>
            <a:r>
              <a:rPr lang="en-GB" altLang="pt-PT" sz="1400" dirty="0" smtClean="0">
                <a:solidFill>
                  <a:schemeClr val="bg1"/>
                </a:solidFill>
                <a:latin typeface="Albertus Extra Bold" pitchFamily="34" charset="0"/>
              </a:rPr>
              <a:t>www.uv.es/Ciencia/Tema%201_archivos/frame.htm</a:t>
            </a:r>
            <a:endParaRPr lang="en-GB" altLang="pt-PT" sz="14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212" y="2054850"/>
            <a:ext cx="12112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4800" dirty="0">
                <a:solidFill>
                  <a:schemeClr val="bg1"/>
                </a:solidFill>
                <a:latin typeface="Albertus Extra Bold" pitchFamily="34" charset="0"/>
              </a:rPr>
              <a:t>AS FONTES DE INFORMAÇÃO</a:t>
            </a:r>
            <a:endParaRPr lang="pt-PT" sz="4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748" y="3573016"/>
            <a:ext cx="1198166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1200" b="1" dirty="0">
                <a:solidFill>
                  <a:schemeClr val="bg1"/>
                </a:solidFill>
                <a:latin typeface="Albertus Extra Bold" pitchFamily="34" charset="0"/>
              </a:rPr>
              <a:t>Como Citar e Referenciar este documento (exemplo para o estilo APA, sexta edição):</a:t>
            </a:r>
          </a:p>
          <a:p>
            <a:endParaRPr lang="pt-PT" altLang="pt-PT" sz="1200" u="sng" dirty="0">
              <a:solidFill>
                <a:schemeClr val="bg1"/>
              </a:solidFill>
              <a:latin typeface="Albertus Extra Bold" pitchFamily="34" charset="0"/>
            </a:endParaRPr>
          </a:p>
          <a:p>
            <a:r>
              <a:rPr lang="pt-PT" altLang="pt-PT" sz="1200" u="sng" dirty="0">
                <a:solidFill>
                  <a:schemeClr val="bg1"/>
                </a:solidFill>
                <a:latin typeface="Albertus Extra Bold" pitchFamily="34" charset="0"/>
              </a:rPr>
              <a:t>Citar</a:t>
            </a:r>
            <a:r>
              <a:rPr lang="pt-PT" altLang="pt-PT" sz="1200" dirty="0">
                <a:solidFill>
                  <a:schemeClr val="bg1"/>
                </a:solidFill>
                <a:latin typeface="Albertus Extra Bold" pitchFamily="34" charset="0"/>
              </a:rPr>
              <a:t>: (Peixoto, 2016)</a:t>
            </a:r>
          </a:p>
          <a:p>
            <a:pPr>
              <a:spcBef>
                <a:spcPts val="600"/>
              </a:spcBef>
            </a:pPr>
            <a:r>
              <a:rPr lang="pt-PT" altLang="pt-PT" sz="1200" u="sng" dirty="0">
                <a:solidFill>
                  <a:schemeClr val="bg1"/>
                </a:solidFill>
                <a:latin typeface="Albertus Extra Bold" pitchFamily="34" charset="0"/>
              </a:rPr>
              <a:t>Referenciar</a:t>
            </a:r>
            <a:r>
              <a:rPr lang="pt-PT" altLang="pt-PT" sz="1200" dirty="0">
                <a:solidFill>
                  <a:schemeClr val="bg1"/>
                </a:solidFill>
                <a:latin typeface="Albertus Extra Bold" pitchFamily="34" charset="0"/>
              </a:rPr>
              <a:t>: Peixoto, P. (2016). </a:t>
            </a:r>
            <a:r>
              <a:rPr lang="pt-PT" altLang="pt-PT" sz="1200" dirty="0" smtClean="0">
                <a:solidFill>
                  <a:schemeClr val="bg1"/>
                </a:solidFill>
                <a:latin typeface="Albertus Extra Bold" pitchFamily="34" charset="0"/>
              </a:rPr>
              <a:t>As fontes de informação. </a:t>
            </a:r>
            <a:r>
              <a:rPr lang="pt-PT" altLang="pt-PT" sz="1200" dirty="0">
                <a:solidFill>
                  <a:schemeClr val="bg1"/>
                </a:solidFill>
                <a:latin typeface="Albertus Extra Bold" pitchFamily="34" charset="0"/>
              </a:rPr>
              <a:t>Obtido em 26 de setembro de 2016, de Fontes de Informação Sociológica: </a:t>
            </a:r>
            <a:r>
              <a:rPr lang="pt-PT" altLang="pt-PT" sz="1200" dirty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http://</a:t>
            </a:r>
            <a:r>
              <a:rPr lang="pt-PT" altLang="pt-PT" sz="1200" dirty="0" smtClean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www4.fe.uc.pt/fontes/Fontes_de_Informacao.ppt</a:t>
            </a:r>
            <a:r>
              <a:rPr lang="pt-PT" altLang="pt-PT" sz="1200" dirty="0" smtClean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pt-PT" altLang="pt-PT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[Nota ... A data indicada é exemplificativa. Deve ser colocada a data em que retirou o documento da página onde ele se encontra]</a:t>
            </a:r>
            <a:endParaRPr lang="pt-PT" altLang="pt-PT" sz="12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1752600"/>
            <a:ext cx="1199906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u="sng" dirty="0">
                <a:solidFill>
                  <a:schemeClr val="bg1"/>
                </a:solidFill>
                <a:latin typeface="Albertus Extra Bold" pitchFamily="34" charset="0"/>
              </a:rPr>
              <a:t>DIMENSÃO ETIMOLÓGICA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Deriva do latim </a:t>
            </a:r>
            <a:r>
              <a:rPr lang="pt-PT" altLang="pt-PT" b="1" i="1" dirty="0" err="1">
                <a:solidFill>
                  <a:schemeClr val="bg1"/>
                </a:solidFill>
                <a:latin typeface="Albertus Extra Bold" pitchFamily="34" charset="0"/>
              </a:rPr>
              <a:t>documentatum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que significa doutrina, ensino, modelo, exemplo, testemunho, indício, prova. Tem a mesma raiz do verbo </a:t>
            </a:r>
            <a:r>
              <a:rPr lang="pt-PT" altLang="pt-PT" b="1" i="1" dirty="0" err="1">
                <a:solidFill>
                  <a:schemeClr val="bg1"/>
                </a:solidFill>
                <a:latin typeface="Albertus Extra Bold" pitchFamily="34" charset="0"/>
              </a:rPr>
              <a:t>docere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que significa ensinar.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0" y="332656"/>
            <a:ext cx="11999068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1.3) </a:t>
            </a:r>
            <a:r>
              <a:rPr lang="pt-PT" altLang="pt-PT" b="1" dirty="0" smtClean="0">
                <a:latin typeface="Albertus Extra Bold" pitchFamily="34" charset="0"/>
              </a:rPr>
              <a:t>CONCEITO DE DOCUMENTO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0" y="4267200"/>
            <a:ext cx="1199906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u="sng" dirty="0">
                <a:solidFill>
                  <a:schemeClr val="bg1"/>
                </a:solidFill>
                <a:latin typeface="Albertus Extra Bold" pitchFamily="34" charset="0"/>
              </a:rPr>
              <a:t>DIMENSÃO ANTROPOLÓGICA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Instrumentos e suportes de comunicação que recolhem formas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objetivadas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uma experiência ou de um conhecimento relacionadas com um determinado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setor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das práticas humanas.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0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533400" y="404664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1.3) </a:t>
            </a:r>
            <a:r>
              <a:rPr lang="pt-PT" altLang="pt-PT" b="1" dirty="0" smtClean="0">
                <a:latin typeface="Albertus Extra Bold" pitchFamily="34" charset="0"/>
              </a:rPr>
              <a:t>CONCEITO DE DOCUMENTO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2819400"/>
            <a:ext cx="1192706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u="sng" dirty="0">
                <a:solidFill>
                  <a:schemeClr val="bg1"/>
                </a:solidFill>
                <a:latin typeface="Albertus Extra Bold" pitchFamily="34" charset="0"/>
              </a:rPr>
              <a:t>DIMENSÃO NORMATIVA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Qualquer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objeto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que contenha ou confirme algum conhecimento e possa ser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alvo de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recolha, formatado para transmitir informação no tempo e no espaço e utilizado na prática social (Federação Internacional de Documentação).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5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295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1.3) </a:t>
            </a:r>
            <a:r>
              <a:rPr lang="pt-PT" altLang="pt-PT" b="1" dirty="0" smtClean="0">
                <a:latin typeface="Albertus Extra Bold" pitchFamily="34" charset="0"/>
              </a:rPr>
              <a:t>CONCEITO DE DOCUMENTO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3484165"/>
            <a:ext cx="120710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u="sng" dirty="0">
                <a:solidFill>
                  <a:schemeClr val="bg1"/>
                </a:solidFill>
                <a:latin typeface="Albertus Extra Bold" pitchFamily="34" charset="0"/>
              </a:rPr>
              <a:t>FUNÇÃO DO DOCUMENTO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Fixar e servir de suporte ao conhecimento e permitir transmiti-lo e transferi-lo com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um caráter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perdurável.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57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0" y="44624"/>
            <a:ext cx="1192706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400" b="1" dirty="0" smtClean="0">
                <a:solidFill>
                  <a:srgbClr val="FF9900"/>
                </a:solidFill>
                <a:latin typeface="Albertus Extra Bold" pitchFamily="34" charset="0"/>
              </a:rPr>
              <a:t>2) </a:t>
            </a:r>
            <a:r>
              <a:rPr lang="pt-PT" altLang="pt-PT" sz="2100" b="1" dirty="0" smtClean="0">
                <a:latin typeface="Albertus Extra Bold" pitchFamily="34" charset="0"/>
              </a:rPr>
              <a:t>CONDIÇÕES PARA UTILIZAR COMO DOCUMENTO QUALQUER OBJETO OU PRODUTO</a:t>
            </a:r>
            <a:endParaRPr lang="en-GB" altLang="pt-PT" sz="2100" b="1" dirty="0" smtClean="0"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1353542"/>
            <a:ext cx="12071076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1. AUTENTICIDADE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Deve permitir a identificação da sua origem (autor, data, fonte,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etc.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 na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exata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medida em que o estado de conhecimento o permita.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3225750"/>
            <a:ext cx="1207107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2. FIABILIDADE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Deve permitir verificar a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exatidão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da informação que contém.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4638035"/>
            <a:ext cx="11134972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3. ACESSIBILIDADE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Tanto quanto possível deve ser acessível. Deve poder localizar-se e difundir-se mediante qualquer procedimento, meio ou serviço, tais como a aquisição, a consulta, o empréstimo, a reprodução).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2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0" y="751344"/>
            <a:ext cx="1192706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400" b="1" dirty="0" smtClean="0">
                <a:solidFill>
                  <a:srgbClr val="FF9900"/>
                </a:solidFill>
                <a:latin typeface="Albertus Extra Bold" pitchFamily="34" charset="0"/>
              </a:rPr>
              <a:t>3) </a:t>
            </a:r>
            <a:r>
              <a:rPr lang="pt-PT" altLang="pt-PT" sz="2400" b="1" dirty="0" smtClean="0">
                <a:latin typeface="Albertus Extra Bold" pitchFamily="34" charset="0"/>
              </a:rPr>
              <a:t>A INFORMAÇÃO E OS CANAIS POR ONDE CIRCULA</a:t>
            </a:r>
            <a:endParaRPr lang="pt-PT" altLang="pt-PT" sz="2400" b="1" dirty="0"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2060262"/>
            <a:ext cx="1207107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 desenvolvimento e o embaratecimento das tecnologias da informação e da comunicação tem levado a um aumento exponencial dos fluxos de informação.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 chamada “sociedade da informação” traz vantagens para quem faz pesquisas, mas ao mesmo tempo é um problema, pois o acesso à “melhor informação” torna-se mais complexo e  os filtros de acesso nem sempre são transparentes.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Tendencialmente, a informação tem-se deslocado do domínio da escrita para o domínio áudio e visual. Nessa medida, para os cientistas sociais, o desafio está em saber conjugar os canais tradicionais com os novos canais por onde a informação circula.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6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44624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4) </a:t>
            </a:r>
            <a:r>
              <a:rPr lang="pt-PT" altLang="pt-PT" b="1" dirty="0" smtClean="0">
                <a:latin typeface="Albertus Extra Bold" pitchFamily="34" charset="0"/>
              </a:rPr>
              <a:t>CARACTERÍSTICAS DOS DOCUMENTOS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1295400"/>
            <a:ext cx="120710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1. SEGUNDO A SUA NATUREZA E ESTRUTURA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Documentos textuais: informação escrita.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Documentos não textuais: outro tipo de signos (imagens, sons, maquetes).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2. SEGUNDO O SUPORTE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Tradicional (papel).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Novo (magnético,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eletrónico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4724400"/>
            <a:ext cx="120710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3. SEGUNDO A FORMA DE UTILIZAÇÃO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Direta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ou à vista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Indireta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: necessita de um equipamento especial para a leitura (leitor de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CD / DVD, retroprojetor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</a:t>
            </a:r>
            <a:r>
              <a:rPr lang="pt-PT" altLang="pt-PT" b="1" dirty="0" err="1" smtClean="0">
                <a:solidFill>
                  <a:schemeClr val="bg1"/>
                </a:solidFill>
                <a:latin typeface="Albertus Extra Bold" pitchFamily="34" charset="0"/>
              </a:rPr>
              <a:t>videoprojetor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, etc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.).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65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33772" y="260648"/>
            <a:ext cx="7772400" cy="587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4) </a:t>
            </a:r>
            <a:r>
              <a:rPr lang="pt-PT" altLang="pt-PT" sz="2800" b="1" dirty="0" smtClean="0">
                <a:latin typeface="Albertus Extra Bold" pitchFamily="34" charset="0"/>
              </a:rPr>
              <a:t>CARACTERÍSTICAS DOS DOCUMENTOS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1922463"/>
            <a:ext cx="1192706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4. SEGUNDO O MODO DE PUBLICAÇÃO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Comercial: literatura convencional.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Não comercial: literatura não convencional ou cinzenta.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4114800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5. SEGUNDO O GRAU DE ELABORAÇÃO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Documentos primários.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Documentos secundários.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Obras de consulta ou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referência.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 smtClean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	</a:t>
            </a:r>
            <a:r>
              <a:rPr lang="pt-PT" altLang="pt-PT" b="1" dirty="0" smtClean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Documentos terciários.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  <a:sym typeface="MapInfo Cartographic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3376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332656"/>
            <a:ext cx="12071076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5) </a:t>
            </a:r>
            <a:r>
              <a:rPr lang="pt-PT" altLang="pt-PT" sz="2800" b="1" dirty="0" smtClean="0">
                <a:latin typeface="Albertus Extra Bold" pitchFamily="34" charset="0"/>
              </a:rPr>
              <a:t>TIPOLOGIA DAS FONTES DE INFORMAÇÃO (CRITÉRIOS DE CLASSIFICAÇÃO)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1. Natureza da informação contida.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2. Tipo de informação oferecida.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819400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3. Suporte em que se apresenta.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4. Difusão.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3814763"/>
            <a:ext cx="16898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5. Matéria.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4271963"/>
            <a:ext cx="3760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6. Cobertura geográfica.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4805363"/>
            <a:ext cx="3957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7. Cobertura cronológica.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5338763"/>
            <a:ext cx="444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8. Ordenação da informação.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5872163"/>
            <a:ext cx="7380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9. Grau de remissão e originalidade do conteúdo.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0668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5.1) </a:t>
            </a:r>
            <a:r>
              <a:rPr lang="pt-PT" altLang="pt-PT" b="1" dirty="0" smtClean="0">
                <a:latin typeface="Albertus Extra Bold" pitchFamily="34" charset="0"/>
              </a:rPr>
              <a:t>FONTES PRIMÁRIAS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Informação nova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original.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0" y="3429000"/>
            <a:ext cx="119270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As fontes primárias de informação científica de maior importância são as publicações impressas tanto periódicas como não periódicas, assim como os documentos audiovisuais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eletrónicos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56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609600"/>
            <a:ext cx="117830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5.2) </a:t>
            </a:r>
            <a:r>
              <a:rPr lang="pt-PT" altLang="pt-PT" b="1" dirty="0" smtClean="0">
                <a:latin typeface="Albertus Extra Bold" pitchFamily="34" charset="0"/>
              </a:rPr>
              <a:t>FONTES SECUNDÁRIAS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539151"/>
            <a:ext cx="1199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/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Fontes que contêm preferencialmente informação sobre os documentos primários ou sobre os resultados do seu processamento ou análise documental (Constituem Informação sobre informação).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0" y="4748951"/>
            <a:ext cx="1199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/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Resultam da análise documental das fontes primárias submetidas à descrição, condensação, ou qualquer outro tipo de organização para as tornar mais acessíveis aos utentes.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96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803588"/>
            <a:ext cx="1185505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1)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Conceito de fontes de informação e de documento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1.1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Conceito de fonte de informação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1.2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Objetivos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almejados pelo conhecimento das fontes de informação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1.3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Conceito de documento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2)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Condições para utilizar como documento qualquer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objeto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ou produto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3)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A informação e os canais por onde circula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4)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Características dos documentos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32656"/>
            <a:ext cx="1218882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PT" sz="3600" dirty="0" smtClean="0">
                <a:solidFill>
                  <a:schemeClr val="bg1"/>
                </a:solidFill>
                <a:latin typeface="Albertus Extra Bold"/>
              </a:rPr>
              <a:t>ÍNDICE DO PRIMEIRO CONJUNTO DE DIAPOSITIVOS</a:t>
            </a:r>
            <a:endParaRPr lang="pt-PT" sz="3600" dirty="0">
              <a:solidFill>
                <a:schemeClr val="bg1"/>
              </a:solidFill>
              <a:latin typeface="Albertus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403020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09600" y="44624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5.2) </a:t>
            </a:r>
            <a:r>
              <a:rPr lang="pt-PT" altLang="pt-PT" b="1" dirty="0" smtClean="0">
                <a:latin typeface="Albertus Extra Bold" pitchFamily="34" charset="0"/>
              </a:rPr>
              <a:t>FONTES SECUNDÁRIAS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178224"/>
            <a:ext cx="120710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Para muitos autores, as fontes secundárias são consideradas as verdadeiras fontes de informação, pois são elaboradas a partir do trabalho bibliográfico ou de informação desenvolvidos por bibliotecários, documentalistas e indivíduos especializados no tratamento documental.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731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5.2) </a:t>
            </a:r>
            <a:r>
              <a:rPr lang="pt-PT" altLang="pt-PT" b="1" dirty="0" smtClean="0">
                <a:latin typeface="Albertus Extra Bold" pitchFamily="34" charset="0"/>
              </a:rPr>
              <a:t>FONTES SECUNDÁRIAS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828800"/>
            <a:ext cx="120710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/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São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suscetíveis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se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refundirem em fontes terciárias,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como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bibliografias de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bibliografias. Bases de dados, revistas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resumos, índices, bibliografias, catálogos de bibliotecas e de editores e livreiros).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0" y="3657600"/>
            <a:ext cx="120710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Fontes derivadas, como as bases de dados de informação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bibliográfica e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factual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, sejam referenciais, sejam de acesso a texto completo, estejam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em linha (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online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) como em discos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óticos, são fontes secundárias.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  <a:sym typeface="MapInfo Cartographic" pitchFamily="18" charset="2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5257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/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Cresce paralelamente ao crescimento das fontes primárias.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7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0" y="1447800"/>
            <a:ext cx="119990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5.2.1) </a:t>
            </a:r>
            <a:r>
              <a:rPr lang="pt-PT" altLang="pt-PT" b="1" dirty="0" smtClean="0">
                <a:latin typeface="Albertus Extra Bold" pitchFamily="34" charset="0"/>
              </a:rPr>
              <a:t>OBRAS DE CONSULTA E DE REFERÊNCIA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3429000"/>
            <a:ext cx="1199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Recompilam ou resumem conhecimentos contidos em outras publicações com 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objetivo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servir para a rápida obtenção de dados sobre conceitos, pessoas, factos, e outros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aspetos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quer sejam de carácter científico, pessoal ou docente.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7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260648"/>
            <a:ext cx="12071076" cy="731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5.2.1) </a:t>
            </a:r>
            <a:r>
              <a:rPr lang="pt-PT" altLang="pt-PT" sz="2700" b="1" dirty="0" smtClean="0">
                <a:latin typeface="Albertus Extra Bold" pitchFamily="34" charset="0"/>
              </a:rPr>
              <a:t>OBRAS DE CONSULTA E DE REFERÊNCIA (CARACTERÍSTICAS)</a:t>
            </a:r>
            <a:endParaRPr lang="en-GB" altLang="pt-PT" sz="27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828800"/>
            <a:ext cx="12071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Proporcionam informação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direta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suficiente e autónoma para o utente.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0" y="27432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sua estrutura textual é descontínua. Foram concebidas para a consulta pormenorizada do seu conteúdo. Permitem um acesso fácil à informação.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41148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sua utilização é muito frequente, tanto pelos especialistas no tratamento de informação como pelos utentes finais.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54864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Podem apresentar-se em diferentes suportes.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4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16632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5.3) </a:t>
            </a:r>
            <a:r>
              <a:rPr lang="pt-PT" altLang="pt-PT" b="1" dirty="0" smtClean="0">
                <a:latin typeface="Albertus Extra Bold" pitchFamily="34" charset="0"/>
              </a:rPr>
              <a:t>FONTES TERCIÁRIAS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196752"/>
            <a:ext cx="1199906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 smtClean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 smtClean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Resultam do tratamento (recompilação e abstração) da informação secundária e, às vezes, da informação primária. As bibliografias de bibliografias, as listas temáticas de matérias e os tesauros são fontes terciárias.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 smtClean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 smtClean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Dicionários e enciclopédias são fontes de informação secundária, mas dependendo da sua estrutura e forma podem ser fonte de informação terciária (um tesauros é, tipicamente, uma fonte de informação terciária).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Uma bibliografia de bibliografia consiste na compilação de um número vasto de obras do mesmo tipo. Descreve os reportórios bibliográficos e visa facilitar a pesquisa de informação. Sendo os livros fontes de informação primárias, as bibliografias fontes de informação secundárias, as bibliografias de bibliografias são fontes de informação terciárias.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 smtClean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Veja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 Tesauros da UNESCO </a:t>
            </a:r>
            <a:r>
              <a:rPr lang="pt-PT" altLang="pt-PT" sz="1800" b="1" dirty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http://vocabularies.unesco.org/browser/thesaurus/es</a:t>
            </a:r>
            <a:r>
              <a:rPr lang="pt-PT" altLang="pt-PT" sz="1800" b="1" dirty="0" smtClean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/</a:t>
            </a:r>
            <a:r>
              <a:rPr lang="pt-PT" altLang="pt-PT" sz="1800" b="1" dirty="0" smtClean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pt-PT" altLang="pt-PT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[em espanhol]</a:t>
            </a:r>
            <a:endParaRPr lang="pt-PT" altLang="pt-PT" sz="1800" b="1" dirty="0" smtClean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5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988840"/>
            <a:ext cx="11809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altLang="pt-PT" sz="2400" b="1" dirty="0" smtClean="0">
                <a:solidFill>
                  <a:schemeClr val="bg1"/>
                </a:solidFill>
                <a:latin typeface="Albertus Extra Bold" pitchFamily="34" charset="0"/>
              </a:rPr>
              <a:t>Qualquer que seja a pesquisa, devemos sempre começar pelas fontes de informação terciárias, para adquirirmos referências e ideias básicas sobre o que estamos a pesquisar.</a:t>
            </a:r>
          </a:p>
          <a:p>
            <a:r>
              <a:rPr lang="pt-PT" altLang="pt-PT" sz="2400" b="1" dirty="0" smtClean="0">
                <a:solidFill>
                  <a:schemeClr val="bg1"/>
                </a:solidFill>
                <a:latin typeface="Albertus Extra Bold" pitchFamily="34" charset="0"/>
              </a:rPr>
              <a:t>Só depois consultamos as fontes de informação secundárias. E por fim as fontes de informação primárias.</a:t>
            </a:r>
          </a:p>
          <a:p>
            <a:r>
              <a:rPr lang="pt-PT" altLang="pt-PT" sz="2400" b="1" dirty="0" smtClean="0">
                <a:solidFill>
                  <a:schemeClr val="bg1"/>
                </a:solidFill>
                <a:latin typeface="Albertus Extra Bold" pitchFamily="34" charset="0"/>
              </a:rPr>
              <a:t>Instrumentos como a </a:t>
            </a:r>
            <a:r>
              <a:rPr lang="pt-PT" altLang="pt-PT" sz="2400" b="1" dirty="0" err="1" smtClean="0">
                <a:solidFill>
                  <a:schemeClr val="bg1"/>
                </a:solidFill>
                <a:latin typeface="Albertus Extra Bold" pitchFamily="34" charset="0"/>
              </a:rPr>
              <a:t>Wikipédia</a:t>
            </a:r>
            <a:r>
              <a:rPr lang="pt-PT" altLang="pt-PT" sz="2400" b="1" dirty="0" smtClean="0">
                <a:solidFill>
                  <a:schemeClr val="bg1"/>
                </a:solidFill>
                <a:latin typeface="Albertus Extra Bold" pitchFamily="34" charset="0"/>
              </a:rPr>
              <a:t>, são importantes para se dar início a uma pesquisa. Não podem é ser usados como fontes de informação primárias. Sem o uso de fontes de informação primária, a pesquisa perde credibilidade, não podendo sequer ser designada como pesquisa no sentido sociológico.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73754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260648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sz="2800" b="1" dirty="0" smtClean="0">
                <a:latin typeface="Albertus Extra Bold" pitchFamily="34" charset="0"/>
              </a:rPr>
              <a:t>AUTOR OU ORGANIZADOR DA OBRA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905000"/>
            <a:ext cx="1199906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Um dos principais indicadores da qualidade de uma obra ou trabalho científico é o PRESTÍGIO DO AUTOR.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É, por isso, importante verificar as FUNÇÕES QUE DESEMPENHA NA OBRA (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Diretor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Coordenador, Organizador, autor principal).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Bem como o grau de especialização no tema que aborda (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trajetória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profissional, citações bibliográficas). 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Nota: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Nem sempre o prestígio se converte num bom indicador da qualidade.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33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447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b="1" dirty="0" smtClean="0">
                <a:latin typeface="Albertus Extra Bold" pitchFamily="34" charset="0"/>
              </a:rPr>
              <a:t>PRELIMINARES DE UMA OBRA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0" y="3200400"/>
            <a:ext cx="9144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PRÓLOGO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INTRODUÇÃO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GUIA DE UTILIZAÇÃO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NOTAS EXPLICATIVAS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0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b="1" dirty="0" smtClean="0">
                <a:latin typeface="Albertus Extra Bold" pitchFamily="34" charset="0"/>
              </a:rPr>
              <a:t>INTRODUÇÃO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3124200"/>
            <a:ext cx="1142300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QUAIS OS </a:t>
            </a:r>
            <a:r>
              <a:rPr lang="pt-PT" b="1" dirty="0" smtClean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OBJETIVOS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DA “OBRA”.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GRAU DE EXAUSTIVIDADE DE COBERTURA DO TEMA (INCLUSÕES E OMISSÕES). 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COBERTURA GEOGRÁFICA.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PLANO DA “OBRA”.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TIPO DE FONTES CONSULTADAS.</a:t>
            </a:r>
            <a:endParaRPr lang="en-GB" b="1" dirty="0">
              <a:solidFill>
                <a:schemeClr val="bg1"/>
              </a:solidFill>
              <a:latin typeface="Albertus Extra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02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4462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b="1" dirty="0" smtClean="0">
                <a:latin typeface="Albertus Extra Bold" pitchFamily="34" charset="0"/>
              </a:rPr>
              <a:t>REGRAS A SEGUIR NA INTRODUÇÃO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200796"/>
            <a:ext cx="119270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DEVE APRESENTAR CLARAMENTE A NATUREZA E O ALCANCE DA OBRA.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DEVE REFERIR BREVEMENTE A LITERATURA PERTINENTE PARA ORIENTAR O LEITOR.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DEVE EXPLICAR A METODOLOGIA SEGUIDA NA SUA ELABORAÇÃO.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DEVE INDICAR O TIPO E O NÍVEL DE </a:t>
            </a:r>
            <a:r>
              <a:rPr lang="pt-P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LEITORES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QUE SE DIRIGE.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DEVE REFERIR AS LIMITAÇÕES CONCEPTUAIS, CRONOLÓGICAS E GEOGRÁFICAS INERENTES À SUA </a:t>
            </a:r>
            <a:r>
              <a:rPr lang="pt-P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CONCEÇÃO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ASSIM COMO O GRAU DE EXAUSTIVIDADE DA SUA COBERTURA.</a:t>
            </a:r>
          </a:p>
        </p:txBody>
      </p:sp>
    </p:spTree>
    <p:extLst>
      <p:ext uri="{BB962C8B-B14F-4D97-AF65-F5344CB8AC3E}">
        <p14:creationId xmlns:p14="http://schemas.microsoft.com/office/powerpoint/2010/main" val="209429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748" y="548680"/>
            <a:ext cx="118813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5)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Tipos de fontes de informação</a:t>
            </a:r>
          </a:p>
          <a:p>
            <a:pPr>
              <a:spcBef>
                <a:spcPct val="50000"/>
              </a:spcBef>
            </a:pPr>
            <a:r>
              <a:rPr lang="pt-PT" altLang="pt-PT" b="1" dirty="0"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5.1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Primárias</a:t>
            </a:r>
          </a:p>
          <a:p>
            <a:pPr>
              <a:spcBef>
                <a:spcPct val="50000"/>
              </a:spcBef>
            </a:pPr>
            <a:r>
              <a:rPr lang="pt-PT" altLang="pt-PT" b="1" dirty="0"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5.2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Secundárias</a:t>
            </a:r>
          </a:p>
          <a:p>
            <a:pPr>
              <a:spcBef>
                <a:spcPct val="50000"/>
              </a:spcBef>
            </a:pPr>
            <a:r>
              <a:rPr lang="pt-PT" altLang="pt-PT" b="1" dirty="0">
                <a:latin typeface="Albertus Extra Bold" pitchFamily="34" charset="0"/>
              </a:rPr>
              <a:t>		</a:t>
            </a:r>
            <a:r>
              <a:rPr lang="pt-PT" altLang="pt-PT" b="1" dirty="0">
                <a:solidFill>
                  <a:srgbClr val="FF9900"/>
                </a:solidFill>
                <a:latin typeface="Albertus Extra Bold" pitchFamily="34" charset="0"/>
                <a:sym typeface="Monotype Sorts" pitchFamily="2" charset="2"/>
              </a:rPr>
              <a:t>5.2.1</a:t>
            </a:r>
            <a:r>
              <a:rPr lang="pt-PT" altLang="pt-PT" b="1" dirty="0">
                <a:latin typeface="Albertus Extra Bold" pitchFamily="34" charset="0"/>
                <a:sym typeface="Monotype Sorts" pitchFamily="2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Obras de consulta e de referência</a:t>
            </a:r>
          </a:p>
          <a:p>
            <a:pPr>
              <a:spcBef>
                <a:spcPct val="50000"/>
              </a:spcBef>
            </a:pPr>
            <a:r>
              <a:rPr lang="pt-PT" altLang="pt-PT" b="1" dirty="0"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5.3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Terciárias</a:t>
            </a:r>
          </a:p>
          <a:p>
            <a:pPr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6)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Critérios de valorização das fontes de informação impressas</a:t>
            </a:r>
          </a:p>
          <a:p>
            <a:pPr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7)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Critérios de valorização das fontes de informação da internet e em CDROM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748" y="5308466"/>
            <a:ext cx="118813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1)</a:t>
            </a:r>
            <a:r>
              <a:rPr lang="pt-PT" altLang="pt-PT" b="1" dirty="0" smtClean="0"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Publicações não Periódicas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>
              <a:spcBef>
                <a:spcPct val="50000"/>
              </a:spcBef>
            </a:pPr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2)</a:t>
            </a:r>
            <a:r>
              <a:rPr lang="pt-PT" altLang="pt-PT" b="1" dirty="0" smtClean="0"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Publicações periódicas e literatura cinzenta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365104"/>
            <a:ext cx="1218882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PT" sz="3600" dirty="0" smtClean="0">
                <a:solidFill>
                  <a:schemeClr val="bg1"/>
                </a:solidFill>
                <a:latin typeface="Albertus Extra Bold"/>
              </a:rPr>
              <a:t>ÍNDICE DO SEGUNDO CONJUNTO DE DIAPOSITIVOS</a:t>
            </a:r>
            <a:endParaRPr lang="pt-PT" sz="3600" dirty="0">
              <a:solidFill>
                <a:schemeClr val="bg1"/>
              </a:solidFill>
              <a:latin typeface="Albertus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415756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2743200"/>
            <a:ext cx="11999068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ESPECIFICAR AS DIFERENTES POSSIBILIDADES DE CONSULTA.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É IMPRESCINDÍVEL EM OBRAS DE REFERÊNCIA.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É IMPRESCINDÍVEL EM OBRAS EDITADAS EM FORMATOS NÃO-PAPEL.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FREQUENTEMENTE O GUIA DE UTILIZAÇÃO É INCLUÍDO NA INTRODUÇÃO, JÁ QUE MUITAS OBRAS DISPENSAM GUIA DE UTILIZAÇÃO.</a:t>
            </a:r>
            <a:endParaRPr lang="pt-PT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609600" y="990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b="1" dirty="0" smtClean="0">
                <a:latin typeface="Albertus Extra Bold" pitchFamily="34" charset="0"/>
              </a:rPr>
              <a:t>GUIA DE UTILIZAÇÃO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1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524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6) </a:t>
            </a:r>
            <a:r>
              <a:rPr lang="pt-PT" altLang="pt-PT" sz="2800" b="1" dirty="0" smtClean="0">
                <a:latin typeface="Albertus Extra Bold" pitchFamily="34" charset="0"/>
              </a:rPr>
              <a:t>VALORIZAÇÃO DAS FONTES DE INFORMAÇÃO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3657600"/>
            <a:ext cx="1192706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NEM TODOS OS ELEMENTOS DE VALORIZAÇÃO PODEM APLICAR-SE A TODAS AS OBRAS (LIVROS, </a:t>
            </a:r>
            <a:r>
              <a:rPr lang="pt-PT" altLang="pt-PT" b="1" dirty="0" err="1" smtClean="0">
                <a:solidFill>
                  <a:schemeClr val="bg1"/>
                </a:solidFill>
                <a:latin typeface="Albertus Extra Bold" pitchFamily="34" charset="0"/>
              </a:rPr>
              <a:t>CDs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,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PÁGINAS INTERNET), DEVENDO APENAS CONSIDERAR-SE AQUELES QUE SE ADAPTAM ÀS PARTICULARIDADES DE CADA “OBRA”. 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 txBox="1">
            <a:spLocks noChangeArrowheads="1"/>
          </p:cNvSpPr>
          <p:nvPr/>
        </p:nvSpPr>
        <p:spPr>
          <a:xfrm>
            <a:off x="178856" y="476672"/>
            <a:ext cx="1182021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7) </a:t>
            </a:r>
            <a:r>
              <a:rPr lang="pt-PT" altLang="pt-PT" sz="2800" b="1" dirty="0" smtClean="0">
                <a:latin typeface="Albertus Extra Bold" pitchFamily="34" charset="0"/>
              </a:rPr>
              <a:t>CRITÉRIOS DE VALORIZAÇÃO DAS FONTES DE INFORMAÇÃO DA INTERNET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78856" y="1905000"/>
            <a:ext cx="11820212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/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ALCANCE (RESPONDE ÀS EXPECTATIVAS DE UM PÚBLICO VASTO).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AMPLITUDE (ÁREAS TEMÁTICAS QUE INCLUI).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PROFUNDIDADE.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TEMPO.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FORMATO.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CONTEÚDO.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INTEGRIDADE.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FONTES.</a:t>
            </a:r>
          </a:p>
          <a:p>
            <a:pPr eaLnBrk="1" hangingPunct="1">
              <a:spcBef>
                <a:spcPct val="3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  <a:sym typeface="MapInfo Cartographic" pitchFamily="18" charset="2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PRECISÃO OU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OBJETIVIDADE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  <a:sym typeface="MapInfo Cartographic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575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189756" y="188640"/>
            <a:ext cx="1180931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7) </a:t>
            </a:r>
            <a:r>
              <a:rPr lang="pt-PT" altLang="pt-PT" sz="2800" b="1" dirty="0" smtClean="0">
                <a:latin typeface="Albertus Extra Bold" pitchFamily="34" charset="0"/>
              </a:rPr>
              <a:t>CRITÉRIOS DE VALORIZAÇÃO DAS FONTES DE INFORMAÇÃO DA INTERNET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831677"/>
            <a:ext cx="12071076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AUTORIDADE.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ATUALIZAÇÃO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SINGULARIDADE.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SUPORTES.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QUALIDADE DO TEXTO.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DESENHO GRÁFICO.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PROPÓSITO.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PÚBLICO.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REVISÕES.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LABORALIDADE (RECURSO ADEQUADO QUE PODE SER USADO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EFICAZMENTE, OU NÃO).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9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260648"/>
            <a:ext cx="119990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800" b="1" dirty="0" smtClean="0">
                <a:solidFill>
                  <a:srgbClr val="FF9900"/>
                </a:solidFill>
                <a:latin typeface="Albertus Extra Bold" pitchFamily="34" charset="0"/>
              </a:rPr>
              <a:t>7) </a:t>
            </a:r>
            <a:r>
              <a:rPr lang="pt-PT" altLang="pt-PT" sz="2800" b="1" dirty="0" smtClean="0">
                <a:latin typeface="Albertus Extra Bold" pitchFamily="34" charset="0"/>
              </a:rPr>
              <a:t>CRITÉRIOS DE VALORIZAÇÃO DAS FONTES DE INFORMAÇÃO DA INTERNET</a:t>
            </a:r>
            <a:endParaRPr lang="en-GB" altLang="pt-PT" sz="2800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514600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AMIGABILIDADE.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NECESSIDADES ESPECIAIS.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RECUPERAÇÃO DA INFORMAÇÃO.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ORGANIZAÇÃO.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INTERACTIVIDADE.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CONECTIVIDADE.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CUSTOS.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7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4797152"/>
            <a:ext cx="1199906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PT" altLang="pt-PT" sz="2000" b="1" dirty="0" smtClean="0">
                <a:solidFill>
                  <a:schemeClr val="bg1"/>
                </a:solidFill>
                <a:latin typeface="Albertus Extra Bold" pitchFamily="34" charset="0"/>
              </a:rPr>
              <a:t>Referências bibliográficas</a:t>
            </a:r>
          </a:p>
          <a:p>
            <a:pPr algn="ctr" eaLnBrk="1" hangingPunct="1"/>
            <a:endParaRPr lang="pt-PT" altLang="pt-PT" sz="2000" b="1" dirty="0" smtClean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/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Carrizo G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;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Irureta-Goyena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P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e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López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de Quintana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,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E.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(2000),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Manual de </a:t>
            </a:r>
            <a:r>
              <a:rPr lang="en-GB" altLang="pt-PT" sz="2000" i="1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fuentes</a:t>
            </a:r>
            <a:r>
              <a:rPr lang="pt-PT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de </a:t>
            </a:r>
            <a:r>
              <a:rPr lang="en-GB" altLang="pt-PT" sz="2000" i="1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información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. Madrid: CEGAL</a:t>
            </a: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.</a:t>
            </a:r>
            <a:endParaRPr lang="pt-PT" altLang="pt-PT" sz="2000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/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Zurián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,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Juan Carlos Valderrama (s.d.), “</a:t>
            </a:r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Guia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Académica”. Pesquisado </a:t>
            </a:r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em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20 de </a:t>
            </a:r>
            <a:r>
              <a:rPr lang="es-ES_tradnl" altLang="pt-PT" sz="2000" dirty="0" err="1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maio</a:t>
            </a:r>
            <a:r>
              <a:rPr lang="es-ES_tradnl" altLang="pt-PT" sz="2000" dirty="0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de 2002.</a:t>
            </a:r>
            <a:endParaRPr lang="pt-PT" altLang="pt-PT" sz="2000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/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hlinkClick r:id="rId3"/>
              </a:rPr>
              <a:t>http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hlinkClick r:id="rId3"/>
              </a:rPr>
              <a:t>://</a:t>
            </a: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hlinkClick r:id="rId3"/>
              </a:rPr>
              <a:t>www.uv.es/Ciencia/Tema%202_archivos/frame.htm</a:t>
            </a: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endParaRPr lang="en-GB" altLang="pt-PT" sz="20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-1" y="2127920"/>
            <a:ext cx="1218882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2800" b="1" dirty="0">
                <a:solidFill>
                  <a:schemeClr val="bg1"/>
                </a:solidFill>
                <a:latin typeface="Albertus Extra Bold" pitchFamily="34" charset="0"/>
              </a:rPr>
              <a:t>LIVROS, FOLHETOS. </a:t>
            </a:r>
            <a:r>
              <a:rPr lang="pt-PT" altLang="pt-PT" sz="2800" b="1" dirty="0" smtClean="0">
                <a:solidFill>
                  <a:schemeClr val="bg1"/>
                </a:solidFill>
                <a:latin typeface="Albertus Extra Bold" pitchFamily="34" charset="0"/>
              </a:rPr>
              <a:t>MONOGRAFIAS,</a:t>
            </a:r>
          </a:p>
          <a:p>
            <a:pPr algn="ctr" eaLnBrk="1" hangingPunct="1">
              <a:spcBef>
                <a:spcPct val="50000"/>
              </a:spcBef>
            </a:pPr>
            <a:r>
              <a:rPr lang="pt-PT" altLang="pt-PT" sz="2800" b="1" dirty="0" smtClean="0">
                <a:solidFill>
                  <a:schemeClr val="bg1"/>
                </a:solidFill>
                <a:latin typeface="Albertus Extra Bold" pitchFamily="34" charset="0"/>
              </a:rPr>
              <a:t>MANUAIS </a:t>
            </a:r>
            <a:r>
              <a:rPr lang="pt-PT" altLang="pt-PT" sz="2800" b="1" dirty="0">
                <a:solidFill>
                  <a:schemeClr val="bg1"/>
                </a:solidFill>
                <a:latin typeface="Albertus Extra Bold" pitchFamily="34" charset="0"/>
              </a:rPr>
              <a:t>E TRATADOS.</a:t>
            </a:r>
            <a:endParaRPr lang="en-GB" altLang="pt-PT" sz="2800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0" y="908720"/>
            <a:ext cx="1207107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altLang="pt-PT" sz="3600" b="1" dirty="0" smtClean="0">
                <a:solidFill>
                  <a:srgbClr val="005400"/>
                </a:solidFill>
                <a:latin typeface="Albertus Extra Bold" pitchFamily="34" charset="0"/>
              </a:rPr>
              <a:t>1) </a:t>
            </a:r>
            <a:r>
              <a:rPr lang="pt-PT" altLang="pt-PT" sz="3600" b="1" dirty="0" smtClean="0">
                <a:latin typeface="Albertus Extra Bold" pitchFamily="34" charset="0"/>
              </a:rPr>
              <a:t>PUBLICAÇÕES NÃO PERIÓDICAS:</a:t>
            </a:r>
            <a:endParaRPr lang="en-GB" altLang="pt-PT" sz="3600" b="1" dirty="0" smtClean="0">
              <a:latin typeface="Albertus Extra Bold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19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838200" y="119675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1.1) </a:t>
            </a:r>
            <a:r>
              <a:rPr lang="pt-PT" altLang="pt-PT" b="1" dirty="0" smtClean="0">
                <a:latin typeface="Albertus Extra Bold" pitchFamily="34" charset="0"/>
              </a:rPr>
              <a:t>LIVROS</a:t>
            </a:r>
            <a:endParaRPr lang="en-GB" altLang="pt-PT" dirty="0" smtClean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501007"/>
            <a:ext cx="12071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TODA A PUBLICAÇÃO IMPRESSSA NÃO PERIÓDICA COM 49 PÁGINAS OU MAIS.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3787552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3200" b="1" dirty="0">
                <a:solidFill>
                  <a:srgbClr val="005400"/>
                </a:solidFill>
                <a:latin typeface="Albertus Extra Bold" pitchFamily="34" charset="0"/>
              </a:rPr>
              <a:t>1.2) </a:t>
            </a:r>
            <a:r>
              <a:rPr lang="pt-PT" altLang="pt-PT" sz="3200" b="1" dirty="0">
                <a:solidFill>
                  <a:schemeClr val="bg1"/>
                </a:solidFill>
                <a:latin typeface="Albertus Extra Bold" pitchFamily="34" charset="0"/>
              </a:rPr>
              <a:t>O FOLHETO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 TEM ENTRE 5 E 49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PÁGINAS.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-1" y="6134362"/>
            <a:ext cx="1218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116F07"/>
                </a:solidFill>
                <a:latin typeface="Albertus Extra Bold" pitchFamily="34" charset="0"/>
              </a:rPr>
              <a:t>Fonte: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UNESCO 1964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33772" y="332656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1.3) </a:t>
            </a:r>
            <a:r>
              <a:rPr lang="pt-PT" altLang="pt-PT" b="1" dirty="0" smtClean="0">
                <a:latin typeface="Albertus Extra Bold" pitchFamily="34" charset="0"/>
              </a:rPr>
              <a:t>MANUAIS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2133600"/>
            <a:ext cx="1207107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ETIMOLOGICAMENTE,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MANUALIS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MANUS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APLICA-SE A TUDO AQUILO QUE É DE FÁCIL EXECUÇÃO OU MANEJÁVEL.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MANUAIS SÃO DOCUMENTOS DIDÁTICOS QUE CONTÊM AS NOÇÕES ESSENCIAIS DE UMA CIÊNCIA, TÉCNICA OU ARTE.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 OBJECTIVO DE QUALQUER MANUAL É PERMITIR A INTRODUÇÃO A UMA DISCIPLINA DEVENDO CONTER OS FACTOS E AS QUESTÕES PRINCIPAIS RELATIVOS A ESSA DISCIPLINA.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0" y="609600"/>
            <a:ext cx="12071076" cy="731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1.3.1) </a:t>
            </a:r>
            <a:r>
              <a:rPr lang="pt-PT" altLang="pt-PT" b="1" dirty="0" smtClean="0">
                <a:latin typeface="Albertus Extra Bold" pitchFamily="34" charset="0"/>
              </a:rPr>
              <a:t>CARACTERÍSTICAS DOS MANUAIS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981200"/>
            <a:ext cx="12071076" cy="367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EXPOSIÇÃO DAS NOÇÕES ESSENCIAIS.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SUA FINALIDADE É TRANSMITIR CONHECIMENTOS GERAIS UNIVERSAL E CONSENSUALMENTE ACEITES NO DOMÍNIO DE UMA DISCIPLINA.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LINGUAGEM CLARA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DIRETA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QUE RECORRA A EXEMPLOS E CASOS DIDÁTICOS.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DUPLA FUNÇÃO INFORMATIVA: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ESTUDO CONTÍNUO DE UMA DISCIPLINA.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BUSCA DE UMA INFORMAÇÃO CONCRETA.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3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09600" y="914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1.4) </a:t>
            </a:r>
            <a:r>
              <a:rPr lang="pt-PT" altLang="pt-PT" b="1" dirty="0" smtClean="0">
                <a:latin typeface="Albertus Extra Bold" pitchFamily="34" charset="0"/>
              </a:rPr>
              <a:t>TRATADOS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895600"/>
            <a:ext cx="1185505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 smtClean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 smtClean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ETIMOLOGICAMENTE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TRACTATUS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DO VERBO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TRACTUS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SIGNIFICA TOCAR FREQUENTEMENTE OU MANEJAR, REMETENDO PARA AS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AÇÕES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CULTIVAR, TRABALHAR OU TRATAR.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TRATADOS SÃO DOCUMENTOS QUE APRESENTAM, DA FORMA MAIS COMPLETA E SISTEMÁTICA POSSÍVEL, UMA DETERMINADA MATÉRIA.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3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620688"/>
            <a:ext cx="11999068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400" dirty="0" smtClean="0">
                <a:solidFill>
                  <a:srgbClr val="FF9900"/>
                </a:solidFill>
                <a:latin typeface="Albertus Extra Bold" pitchFamily="34" charset="0"/>
              </a:rPr>
              <a:t>1) </a:t>
            </a:r>
            <a:r>
              <a:rPr lang="pt-PT" altLang="pt-PT" sz="2400" dirty="0" smtClean="0">
                <a:latin typeface="Albertus Extra Bold" pitchFamily="34" charset="0"/>
              </a:rPr>
              <a:t>ASPETOS A CONSIDERAR</a:t>
            </a:r>
            <a:endParaRPr lang="en-GB" altLang="pt-PT" sz="2400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676400"/>
            <a:ext cx="119990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SENTIDO LATO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1143000" y="2133600"/>
            <a:ext cx="962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PT" altLang="pt-PT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133599" y="2895600"/>
            <a:ext cx="919928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ORIGEM DE UMA INFORMAÇÃO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495800"/>
            <a:ext cx="11999068" cy="1905000"/>
            <a:chOff x="0" y="2832"/>
            <a:chExt cx="5760" cy="1200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0" y="2832"/>
              <a:ext cx="57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dirty="0">
                  <a:solidFill>
                    <a:schemeClr val="bg1"/>
                  </a:solidFill>
                  <a:latin typeface="Albertus Extra Bold" pitchFamily="34" charset="0"/>
                </a:rPr>
                <a:t>BIBLIOTECONOMIA E DOCUMENTAÇÃO</a:t>
              </a:r>
              <a:endParaRPr lang="en-GB" altLang="pt-PT" dirty="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2544" y="3120"/>
              <a:ext cx="576" cy="52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PT" altLang="pt-PT"/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0" y="3744"/>
              <a:ext cx="57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b="1" dirty="0">
                  <a:solidFill>
                    <a:schemeClr val="bg1"/>
                  </a:solidFill>
                  <a:latin typeface="Albertus Extra Bold" pitchFamily="34" charset="0"/>
                </a:rPr>
                <a:t>DOCUMENTOS</a:t>
              </a:r>
              <a:endParaRPr lang="en-GB" altLang="pt-PT" b="1" dirty="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</p:grp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0" y="3810000"/>
            <a:ext cx="119990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SENTIDO RESTRITO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 rot="5400000">
            <a:off x="526165" y="4122035"/>
            <a:ext cx="609600" cy="89993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228600 h 21600"/>
              <a:gd name="T4" fmla="*/ 0 w 21600"/>
              <a:gd name="T5" fmla="*/ 571532 h 21600"/>
              <a:gd name="T6" fmla="*/ 261253 w 21600"/>
              <a:gd name="T7" fmla="*/ 685800 h 21600"/>
              <a:gd name="T8" fmla="*/ 522506 w 21600"/>
              <a:gd name="T9" fmla="*/ 476250 h 21600"/>
              <a:gd name="T10" fmla="*/ 609600 w 21600"/>
              <a:gd name="T11" fmla="*/ 2286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2" name="Rectangle 11"/>
          <p:cNvSpPr/>
          <p:nvPr/>
        </p:nvSpPr>
        <p:spPr>
          <a:xfrm>
            <a:off x="45740" y="76200"/>
            <a:ext cx="12097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CONCEITO DE FONTES DE INFORMAÇÃO E DE DOCUMENTO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6067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0" y="609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1.4.1) </a:t>
            </a:r>
            <a:r>
              <a:rPr lang="pt-PT" altLang="pt-PT" b="1" dirty="0" smtClean="0">
                <a:latin typeface="Albertus Extra Bold" pitchFamily="34" charset="0"/>
              </a:rPr>
              <a:t>CARACTERÍSTICAS DOS TRATADOS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2420888"/>
            <a:ext cx="1199906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APRESENTAM EM TODA A SUA EXTENSÃO E DE FORMA ERUDITA UMA DISCIPLINA OU PARTE DELA.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COSTUMAM SER OBRAS REALIZADAS EM COLABORAÇÃO.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PUBLICAM-SE, GERALMENTE, EM VÁRIOS VOLUMES.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A SUA ELABORAÇÃO REQUER, GERALMENTE, VÁRIOS ANOS DE TRABALHO.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OFERECEM AO UTILIZADOR A POSSIBILIDADE DE APROFUNDAR A MATÉRIA DESEJADA.</a:t>
            </a: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CONSTITUEM UM ANTECEDENTE IMEDIATO PARA INVESTIGAÇÕES POSTERIORES.</a:t>
            </a:r>
            <a:endParaRPr lang="en-GB" b="1" dirty="0">
              <a:solidFill>
                <a:schemeClr val="bg1"/>
              </a:solidFill>
              <a:latin typeface="Albertus Extra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685800" y="990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1.5) </a:t>
            </a:r>
            <a:r>
              <a:rPr lang="pt-PT" altLang="pt-PT" b="1" dirty="0" smtClean="0">
                <a:latin typeface="Albertus Extra Bold" pitchFamily="34" charset="0"/>
              </a:rPr>
              <a:t>ENSAIOS</a:t>
            </a:r>
            <a:r>
              <a:rPr lang="pt-PT" altLang="pt-PT" b="1" dirty="0" smtClean="0">
                <a:solidFill>
                  <a:srgbClr val="FF0000"/>
                </a:solidFill>
                <a:latin typeface="Albertus Extra Bold" pitchFamily="34" charset="0"/>
              </a:rPr>
              <a:t/>
            </a:r>
            <a:br>
              <a:rPr lang="pt-PT" altLang="pt-PT" b="1" dirty="0" smtClean="0">
                <a:solidFill>
                  <a:srgbClr val="FF0000"/>
                </a:solidFill>
                <a:latin typeface="Albertus Extra Bold" pitchFamily="34" charset="0"/>
              </a:rPr>
            </a:br>
            <a:r>
              <a:rPr lang="pt-PT" altLang="pt-PT" b="1" dirty="0" smtClean="0">
                <a:latin typeface="Albertus Extra Bold" pitchFamily="34" charset="0"/>
              </a:rPr>
              <a:t>(Livros de ensaio)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2917393"/>
            <a:ext cx="118550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ESCRITOS GERALMENTE BREVES.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EXPOSIÇÃO DE UMA OPINIÃO PESSOAL EM FORMA DE ESBOÇO OU INÍCIO.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1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609600" y="1371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1.6) </a:t>
            </a:r>
            <a:r>
              <a:rPr lang="pt-PT" altLang="pt-PT" b="1" dirty="0" smtClean="0">
                <a:latin typeface="Albertus Extra Bold" pitchFamily="34" charset="0"/>
              </a:rPr>
              <a:t>MONOGRAFIAS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429000"/>
            <a:ext cx="120710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PUBLICAÇÕES NÃO SERIADAS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ESTUDO ESPECÍFICO E EXAUSTIVO SOBRE UM TEMA CONCRETO DENTRO DE UMA DISCIPLINA OU MATÉRIA E QUE CONTENHA UM TEXTO HOMOGÉNEO EM UM OU MUITO POUCOS VOLUMES.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99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624736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624736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624736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1.7) </a:t>
            </a:r>
            <a:r>
              <a:rPr lang="pt-PT" altLang="pt-PT" b="1" dirty="0" smtClean="0">
                <a:latin typeface="Albertus Extra Bold" pitchFamily="34" charset="0"/>
              </a:rPr>
              <a:t>MONOGRAFIAS (TESES) CIENTÍFICAS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057400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PRÓLOGO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PREFÁCIO OU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PREÂMBULO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ÍNDICE GERAL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CORPO DO TRABALHO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APÊNDICES E ANEXOS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LISTA DE ABREVIATURAS EMPREGUES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ÍNDICES ALFABÉTICOS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0" y="838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600" b="1" dirty="0" smtClean="0">
                <a:solidFill>
                  <a:srgbClr val="005400"/>
                </a:solidFill>
                <a:latin typeface="Albertus Extra Bold" pitchFamily="34" charset="0"/>
              </a:rPr>
              <a:t>1.7.1) </a:t>
            </a:r>
            <a:r>
              <a:rPr lang="pt-PT" altLang="pt-PT" sz="2600" b="1" dirty="0" smtClean="0">
                <a:latin typeface="Albertus Extra Bold" pitchFamily="34" charset="0"/>
              </a:rPr>
              <a:t>MONOGRAFIAS CIENTÍFICAS: INTRODUÇÃO</a:t>
            </a:r>
            <a:endParaRPr lang="en-GB" altLang="pt-PT" sz="2600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108346"/>
            <a:ext cx="11999068" cy="312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ORIGEM, MOTIVO,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OBJETIVO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 HIPÓTESES DE TRABALHO.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APRESENTAÇÃO DA PROBLEMÁTICA.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LIMITES DA INVESTIGAÇÃO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RESPETIVA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JUSTIFICAÇÃO.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RELAÇÃO DAS FONTES UTILIZADAS E SUA DESCRIÇÃO.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HISTÓRIA DA QUESTÃO TRATADA (ESTADO DAS ARTES).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IMPORTÂNCIA DO TEMA PROPOSTO.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AS REPERCUSSÕES CIENTÍFICAS E SOCIAIS DO TRABALHO.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26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1.7.2) </a:t>
            </a:r>
            <a:r>
              <a:rPr lang="pt-PT" altLang="pt-PT" b="1" dirty="0" smtClean="0">
                <a:latin typeface="Albertus Extra Bold" pitchFamily="34" charset="0"/>
              </a:rPr>
              <a:t>MATERIAL E MÉTODOS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013007"/>
            <a:ext cx="11999068" cy="372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EXPLICAÇÃO DETALHADA DO PLANO DE PESQUISA, IDENTIFICANDO TODOS OS MÉTODOS, TÉCNICAS E EQUIPAMENTOS.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DESCREVER CLARAMENTE OS CASOS OU A AMOSTRA.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DEFINIR AS VARIÁVEIS A ESTUDAR.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DEFINIR TODAS AS ABREVIATURAS, SÍMBOLOS E TERMOS ESTATÍSTICOS UTILIZADOS.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DESCREVER DETALHADAMENTE OS MÉTODOS ESTATÍSTICOS.</a:t>
            </a:r>
          </a:p>
          <a:p>
            <a:pPr eaLnBrk="1" hangingPunct="1"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dirty="0">
                <a:solidFill>
                  <a:schemeClr val="bg1"/>
                </a:solidFill>
                <a:latin typeface="Albertus Extra Bold" pitchFamily="34" charset="0"/>
              </a:rPr>
              <a:t>A METODOLOGIA EMPREGUE PODE JUSTIFICAR-SE RECORRENDO A OUTROS AUTORES OU ESTUDOS SEMELHANTES.</a:t>
            </a:r>
            <a:endParaRPr lang="en-GB" altLang="pt-PT" sz="23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7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1.7.3) </a:t>
            </a:r>
            <a:r>
              <a:rPr lang="pt-PT" altLang="pt-PT" b="1" dirty="0" smtClean="0">
                <a:latin typeface="Albertus Extra Bold" pitchFamily="34" charset="0"/>
              </a:rPr>
              <a:t>RESULTADOS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956896"/>
            <a:ext cx="1199906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SEQUÊNCIA LÓGICA DOS RESULTADOS MAIS RELEVANTES.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QUADROS E GRÁFICOS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GRÁFICOS SÃO MUITO EXPRESSIVOS E COMUNICAM RAPIDAMENTE SITUAÇÕES DE EVOLUÇÃO OU TENDÊNCIA.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QUADROS MOSTRAM MELHOR O RIGOR DOS DADOS E FACILITAM A COMUNICAÇÃO DOS MESMOS.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7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dirty="0" smtClean="0">
                <a:solidFill>
                  <a:srgbClr val="005400"/>
                </a:solidFill>
                <a:latin typeface="Albertus Extra Bold" pitchFamily="34" charset="0"/>
              </a:rPr>
              <a:t>1.7.4) </a:t>
            </a:r>
            <a:r>
              <a:rPr lang="pt-PT" altLang="pt-PT" dirty="0" smtClean="0">
                <a:latin typeface="Albertus Extra Bold" pitchFamily="34" charset="0"/>
              </a:rPr>
              <a:t>DISCUSSÃO</a:t>
            </a:r>
            <a:endParaRPr lang="en-GB" altLang="pt-PT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216400"/>
            <a:ext cx="11999068" cy="38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INTERPRETAÇÃO E ANÁLISE CRÍTICA DOS RESULTADOS OBTIDOS.</a:t>
            </a:r>
          </a:p>
          <a:p>
            <a:pPr eaLnBrk="1" hangingPunct="1">
              <a:spcBef>
                <a:spcPct val="1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COMPARAÇÃO DOS DADOS OBTIDOS COM OS OBSERVADOS EM OUTROS ESTUDOS PERTINENTES.</a:t>
            </a:r>
          </a:p>
          <a:p>
            <a:pPr eaLnBrk="1" hangingPunct="1">
              <a:spcBef>
                <a:spcPct val="1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SALIENTAR OS </a:t>
            </a:r>
            <a:r>
              <a:rPr lang="pt-PT" altLang="pt-PT" sz="2300" b="1" dirty="0" smtClean="0">
                <a:solidFill>
                  <a:schemeClr val="bg1"/>
                </a:solidFill>
                <a:latin typeface="Albertus Extra Bold" pitchFamily="34" charset="0"/>
              </a:rPr>
              <a:t>ASPETOS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NOVOS E IMPORTANTES DO ESTUDO.</a:t>
            </a:r>
          </a:p>
          <a:p>
            <a:pPr eaLnBrk="1" hangingPunct="1">
              <a:spcBef>
                <a:spcPct val="1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TER EM CONSIDERAÇÃO:</a:t>
            </a:r>
          </a:p>
          <a:p>
            <a:pPr marL="1168400" indent="-1168400" eaLnBrk="1" hangingPunct="1">
              <a:spcBef>
                <a:spcPct val="15000"/>
              </a:spcBef>
              <a:tabLst>
                <a:tab pos="984250" algn="l"/>
              </a:tabLst>
            </a:pP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NÃO PRETENDER FAZER UMA ABORDAGEM MUITO APROFUNDADA DO TEMA.</a:t>
            </a:r>
          </a:p>
          <a:p>
            <a:pPr marL="1168400" indent="-1168400" eaLnBrk="1" hangingPunct="1">
              <a:spcBef>
                <a:spcPct val="15000"/>
              </a:spcBef>
              <a:tabLst>
                <a:tab pos="984250" algn="l"/>
              </a:tabLst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NÃO CONSAGRAR MUITO TEMPO E ESPAÇO À DISCUSSÃO DE ASSUNTOS CONHECIDOS.</a:t>
            </a:r>
          </a:p>
          <a:p>
            <a:pPr marL="1168400" indent="-1168400" eaLnBrk="1" hangingPunct="1">
              <a:spcBef>
                <a:spcPct val="15000"/>
              </a:spcBef>
              <a:tabLst>
                <a:tab pos="984250" algn="l"/>
              </a:tabLst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NÃO FAZER AFIRMAÇÕES NEM AVANÇAR CONCLUSÕES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CONTUNDENTES COM BASE EM DADOS ESCASSOS.</a:t>
            </a:r>
            <a:endParaRPr lang="en-GB" altLang="pt-PT" sz="2000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3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799" y="609600"/>
            <a:ext cx="1026041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1.7.5) </a:t>
            </a:r>
            <a:r>
              <a:rPr lang="pt-PT" altLang="pt-PT" b="1" dirty="0" smtClean="0">
                <a:latin typeface="Albertus Extra Bold" pitchFamily="34" charset="0"/>
              </a:rPr>
              <a:t>CONCLUSÃO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981200"/>
            <a:ext cx="12071076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ENUMERAÇÃO DOS RESULTADOS MAIS APELATIVOS.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IMPLICAÇÕES TEÓRICAS E PRÁTICAS DECORRENTES DOS RESULTADOS OBTIDOS.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ENUMERAR APENAS AS CONCLUSÕES ANCORADAS NOS RESULTADOS, QUER CONFIRMEM OU REFUTEM AS HIPÓTESES.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EXPOR AS QUESTÕES E OS PROBLEMAS QUE, NÃO OBSTANTE A INVESTIGAÇÃO REALIZADA, FICAM PENDENTES.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2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1.8) </a:t>
            </a:r>
            <a:r>
              <a:rPr lang="pt-PT" altLang="pt-PT" b="1" dirty="0" smtClean="0">
                <a:latin typeface="Albertus Extra Bold" pitchFamily="34" charset="0"/>
              </a:rPr>
              <a:t>LIVRO BRANCO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470824"/>
            <a:ext cx="11927060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2600" b="1" dirty="0">
                <a:solidFill>
                  <a:schemeClr val="bg1"/>
                </a:solidFill>
                <a:latin typeface="Albertus Extra Bold" pitchFamily="34" charset="0"/>
              </a:rPr>
              <a:t>LIVRO QUE CONTÉM PROPOSTAS DE </a:t>
            </a:r>
            <a:r>
              <a:rPr lang="pt-PT" altLang="pt-PT" sz="2600" b="1" dirty="0" smtClean="0">
                <a:solidFill>
                  <a:schemeClr val="bg1"/>
                </a:solidFill>
                <a:latin typeface="Albertus Extra Bold" pitchFamily="34" charset="0"/>
              </a:rPr>
              <a:t>AÇÃO </a:t>
            </a:r>
            <a:r>
              <a:rPr lang="pt-PT" altLang="pt-PT" sz="2600" b="1" dirty="0">
                <a:solidFill>
                  <a:schemeClr val="bg1"/>
                </a:solidFill>
                <a:latin typeface="Albertus Extra Bold" pitchFamily="34" charset="0"/>
              </a:rPr>
              <a:t>NUM </a:t>
            </a:r>
            <a:r>
              <a:rPr lang="pt-PT" altLang="pt-PT" sz="2600" b="1" dirty="0" smtClean="0">
                <a:solidFill>
                  <a:schemeClr val="bg1"/>
                </a:solidFill>
                <a:latin typeface="Albertus Extra Bold" pitchFamily="34" charset="0"/>
              </a:rPr>
              <a:t>SETOR </a:t>
            </a:r>
            <a:r>
              <a:rPr lang="pt-PT" altLang="pt-PT" sz="2600" b="1" dirty="0">
                <a:solidFill>
                  <a:schemeClr val="bg1"/>
                </a:solidFill>
                <a:latin typeface="Albertus Extra Bold" pitchFamily="34" charset="0"/>
              </a:rPr>
              <a:t>ESPECÍFICO.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EXEMPLOS: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 BRANCO DA SEGURANÇA SOCIAL.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 BRANCO DA TOXICODEPENDÊNCIA.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 BRANCO DA SAÚDE.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2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1143000"/>
            <a:ext cx="11999068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dirty="0" smtClean="0">
                <a:solidFill>
                  <a:srgbClr val="FF9900"/>
                </a:solidFill>
                <a:latin typeface="Albertus Extra Bold" pitchFamily="34" charset="0"/>
              </a:rPr>
              <a:t>1.1) </a:t>
            </a:r>
            <a:r>
              <a:rPr lang="pt-PT" altLang="pt-PT" dirty="0" smtClean="0">
                <a:latin typeface="Albertus Extra Bold" pitchFamily="34" charset="0"/>
              </a:rPr>
              <a:t>ORIGEM DE UMA INFORMAÇÃO E FONTES DE INFORMAÇÃO</a:t>
            </a:r>
            <a:endParaRPr lang="en-GB" altLang="pt-PT" dirty="0" smtClean="0">
              <a:latin typeface="Albertus Extra Bold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30480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TODO O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OBJETO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OU SUJEITO QUE ORIGINE, CONTENHA OU ADMINISTRE UMA INFORMAÇÃO (Ex: filme, testemunho oral, livro, estatísticas, </a:t>
            </a:r>
            <a:r>
              <a:rPr lang="pt-PT" altLang="pt-PT" i="1" dirty="0">
                <a:solidFill>
                  <a:schemeClr val="bg1"/>
                </a:solidFill>
                <a:latin typeface="Albertus Extra Bold" pitchFamily="34" charset="0"/>
              </a:rPr>
              <a:t>etc.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)</a:t>
            </a:r>
            <a:r>
              <a:rPr lang="pt-PT" altLang="pt-PT" dirty="0">
                <a:solidFill>
                  <a:schemeClr val="bg1"/>
                </a:solidFill>
              </a:rPr>
              <a:t> </a:t>
            </a:r>
            <a:endParaRPr lang="en-GB" altLang="pt-PT" dirty="0">
              <a:solidFill>
                <a:schemeClr val="bg1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7748" y="4542219"/>
            <a:ext cx="120710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A sociologia convida a alargar o conceito de fontes de informação. Perspetivas como a “imaginação sociológica”, de </a:t>
            </a:r>
            <a:r>
              <a:rPr lang="pt-PT" dirty="0">
                <a:solidFill>
                  <a:schemeClr val="bg1"/>
                </a:solidFill>
                <a:latin typeface="Albertus Extra Bold"/>
              </a:rPr>
              <a:t>C. </a:t>
            </a:r>
            <a:r>
              <a:rPr lang="pt-PT" dirty="0" err="1">
                <a:solidFill>
                  <a:schemeClr val="bg1"/>
                </a:solidFill>
                <a:latin typeface="Albertus Extra Bold"/>
              </a:rPr>
              <a:t>Wright</a:t>
            </a:r>
            <a:r>
              <a:rPr lang="pt-PT" dirty="0">
                <a:solidFill>
                  <a:schemeClr val="bg1"/>
                </a:solidFill>
                <a:latin typeface="Albertus Extra Bold"/>
              </a:rPr>
              <a:t> </a:t>
            </a:r>
            <a:r>
              <a:rPr lang="pt-PT" dirty="0" err="1" smtClean="0">
                <a:solidFill>
                  <a:schemeClr val="bg1"/>
                </a:solidFill>
                <a:latin typeface="Albertus Extra Bold"/>
              </a:rPr>
              <a:t>Mills</a:t>
            </a:r>
            <a:r>
              <a:rPr lang="pt-PT" dirty="0" smtClean="0">
                <a:solidFill>
                  <a:schemeClr val="bg1"/>
                </a:solidFill>
                <a:latin typeface="Albertus Extra Bold"/>
              </a:rPr>
              <a:t>, convidam a alargar o conceito e o âmbito de “documento”, olhando para os artefactos, para os objetos e para as práticas e interações sociais como textos que podem ser lidos de diferentes formas.</a:t>
            </a:r>
            <a:endParaRPr lang="en-GB" altLang="pt-PT" dirty="0">
              <a:solidFill>
                <a:schemeClr val="bg1"/>
              </a:solidFill>
              <a:latin typeface="Albertus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43540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1.9) </a:t>
            </a:r>
            <a:r>
              <a:rPr lang="pt-PT" altLang="pt-PT" b="1" dirty="0" smtClean="0">
                <a:latin typeface="Albertus Extra Bold" pitchFamily="34" charset="0"/>
              </a:rPr>
              <a:t>LIVRO VERDE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491149"/>
            <a:ext cx="1199906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2800" b="1" dirty="0">
                <a:solidFill>
                  <a:schemeClr val="bg1"/>
                </a:solidFill>
                <a:latin typeface="Albertus Extra Bold" pitchFamily="34" charset="0"/>
              </a:rPr>
              <a:t>LIVRO CUJO OBJECTIVO É ESTIMULAR UMA REFLEXÃO E LANÇAR UMA CONSULTA SOBRE UM TEMA CONCRETO.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EXEMPLOS: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 VERDE DE I&amp;D (INVESTIGAÇÃO E DESENVOLVIMENTO).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 VERDE DAS TECNOLOGIAS REPRODUTIVAS.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1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85800" y="44624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005400"/>
                </a:solidFill>
                <a:latin typeface="Albertus Extra Bold" pitchFamily="34" charset="0"/>
              </a:rPr>
              <a:t>1.10) </a:t>
            </a:r>
            <a:r>
              <a:rPr lang="pt-PT" altLang="pt-PT" b="1" dirty="0" smtClean="0">
                <a:latin typeface="Albertus Extra Bold" pitchFamily="34" charset="0"/>
              </a:rPr>
              <a:t>LIVROS DIGITAIS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9756" y="1806490"/>
            <a:ext cx="11809312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LIVROS DIGITAIS ESCRITOS </a:t>
            </a:r>
            <a:r>
              <a:rPr lang="pt-PT" altLang="pt-PT" sz="1600" b="1" dirty="0">
                <a:solidFill>
                  <a:schemeClr val="bg1"/>
                </a:solidFill>
                <a:latin typeface="Albertus Extra Bold" pitchFamily="34" charset="0"/>
              </a:rPr>
              <a:t>(ONLINE; OFFLINE; ACESSO RESTRITO)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: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EXEMPLOS: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PROJECTO VERCIAL (LITERATURA PORTUGUESA)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  <a:hlinkClick r:id="rId2"/>
              </a:rPr>
              <a:t>http://www.ipn.pt/literatura/index.html</a:t>
            </a: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	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BIBLIOTECA VIRTUAL MIGUEL DE CERVANTES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sz="2000" b="1" dirty="0">
                <a:solidFill>
                  <a:srgbClr val="000099"/>
                </a:solidFill>
                <a:latin typeface="Albertus Extra Bold" pitchFamily="34" charset="0"/>
                <a:hlinkClick r:id="rId3"/>
              </a:rPr>
              <a:t>http://www.cervantesvirtual.com/</a:t>
            </a:r>
            <a:endParaRPr lang="pt-PT" altLang="pt-PT" sz="2000" b="1" dirty="0">
              <a:solidFill>
                <a:srgbClr val="000099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ELECTRONIC TEXT CENTER – UNIVERSITY OF VIRGINIA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  <a:hlinkClick r:id="rId4"/>
              </a:rPr>
              <a:t>http://etext.lib.virginia.edu/uvaonline.html</a:t>
            </a:r>
            <a:endParaRPr lang="pt-PT" altLang="pt-PT" sz="2000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1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LIVROS DIGITAIS AUDIO </a:t>
            </a:r>
            <a:r>
              <a:rPr lang="pt-PT" altLang="pt-PT" sz="1600" b="1" dirty="0">
                <a:solidFill>
                  <a:schemeClr val="bg1"/>
                </a:solidFill>
                <a:latin typeface="Albertus Extra Bold" pitchFamily="34" charset="0"/>
              </a:rPr>
              <a:t>(FONOTECAS)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: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EXEMPLOS:</a:t>
            </a:r>
          </a:p>
          <a:p>
            <a:pPr eaLnBrk="1" hangingPunct="1">
              <a:spcBef>
                <a:spcPct val="10000"/>
              </a:spcBef>
            </a:pP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	</a:t>
            </a: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  <a:latin typeface="Albertus Extra Bold" pitchFamily="34" charset="0"/>
              </a:rPr>
              <a:t>BIBLIOTECA VIRTUAL MIGUEL DE CERVANTES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pt-PT" altLang="pt-PT" sz="2000" b="1" dirty="0">
                <a:solidFill>
                  <a:srgbClr val="003366"/>
                </a:solidFill>
                <a:latin typeface="Albertus Extra Bold" pitchFamily="34" charset="0"/>
              </a:rPr>
              <a:t>	</a:t>
            </a:r>
            <a:r>
              <a:rPr lang="en-GB" altLang="pt-PT" sz="2000" b="1" dirty="0">
                <a:solidFill>
                  <a:srgbClr val="003366"/>
                </a:solidFill>
                <a:latin typeface="Albertus Extra Bold" pitchFamily="34" charset="0"/>
                <a:hlinkClick r:id="rId5"/>
              </a:rPr>
              <a:t>http://www.cervantesvirtual.com/bib_voces/bibvoces.shtml</a:t>
            </a:r>
            <a:endParaRPr lang="en-GB" altLang="pt-PT" sz="2000" b="1" dirty="0">
              <a:solidFill>
                <a:srgbClr val="003366"/>
              </a:solidFill>
              <a:latin typeface="Albertus Extra Bold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423004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639028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855052" y="6597352"/>
            <a:ext cx="0" cy="260648"/>
          </a:xfrm>
          <a:prstGeom prst="line">
            <a:avLst/>
          </a:prstGeom>
          <a:ln w="101600">
            <a:solidFill>
              <a:schemeClr val="bg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66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-1" y="1196752"/>
            <a:ext cx="121888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PT" altLang="pt-PT" sz="4000" b="1" dirty="0" smtClean="0">
                <a:solidFill>
                  <a:srgbClr val="006000"/>
                </a:solidFill>
                <a:latin typeface="Albertus Extra Bold" pitchFamily="34" charset="0"/>
              </a:rPr>
              <a:t>2) </a:t>
            </a:r>
            <a:r>
              <a:rPr lang="pt-PT" altLang="pt-PT" sz="4000" b="1" dirty="0" smtClean="0">
                <a:latin typeface="Albertus Extra Bold" pitchFamily="34" charset="0"/>
              </a:rPr>
              <a:t>PUBLICAÇÕES PERIÓDICAS E</a:t>
            </a:r>
          </a:p>
          <a:p>
            <a:pPr algn="ctr">
              <a:defRPr/>
            </a:pPr>
            <a:r>
              <a:rPr lang="pt-PT" altLang="pt-PT" sz="4000" b="1" dirty="0" smtClean="0">
                <a:latin typeface="Albertus Extra Bold" pitchFamily="34" charset="0"/>
              </a:rPr>
              <a:t>LITERATURA CINZENTA</a:t>
            </a:r>
            <a:endParaRPr lang="en-GB" altLang="pt-PT" sz="4000" b="1" dirty="0" smtClean="0">
              <a:latin typeface="Albertus Extra Bold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3962400"/>
            <a:ext cx="1192706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PT" altLang="pt-PT" sz="2000" b="1" dirty="0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Referências bibliográficas:</a:t>
            </a:r>
            <a:endParaRPr lang="pt-PT" altLang="pt-PT" sz="2000" b="1" dirty="0">
              <a:solidFill>
                <a:schemeClr val="bg1"/>
              </a:solidFill>
              <a:latin typeface="Albertus Extra Bold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40000"/>
              </a:spcBef>
            </a:pP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Carrizo 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G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;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Irureta-Goyena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P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e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López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de Quintana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,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E.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(2000),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Manual de </a:t>
            </a:r>
            <a:r>
              <a:rPr lang="en-GB" altLang="pt-PT" sz="2000" i="1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fuentes</a:t>
            </a:r>
            <a:r>
              <a:rPr lang="pt-PT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i="1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de </a:t>
            </a:r>
            <a:r>
              <a:rPr lang="en-GB" altLang="pt-PT" sz="2000" i="1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información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. Madrid: CEGAL.</a:t>
            </a:r>
          </a:p>
          <a:p>
            <a:pPr eaLnBrk="1" hangingPunct="1">
              <a:spcBef>
                <a:spcPct val="40000"/>
              </a:spcBef>
            </a:pPr>
            <a:r>
              <a:rPr lang="es-ES_tradnl" altLang="pt-PT" sz="2000" dirty="0" err="1" smtClean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Zurián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,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Juan Carlos Valderrama (s.d.), “</a:t>
            </a:r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Guia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Académica”. Pesquisado </a:t>
            </a:r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em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20 de </a:t>
            </a:r>
            <a:r>
              <a:rPr lang="es-ES_tradnl" altLang="pt-PT" sz="2000" dirty="0" err="1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Maio</a:t>
            </a:r>
            <a:r>
              <a:rPr lang="es-ES_tradnl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de 2002,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cs typeface="Times New Roman" panose="02020603050405020304" pitchFamily="18" charset="0"/>
              </a:rPr>
              <a:t> </a:t>
            </a: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http</a:t>
            </a:r>
            <a:r>
              <a:rPr lang="en-GB" altLang="pt-PT" sz="2000" dirty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://</a:t>
            </a:r>
            <a:r>
              <a:rPr lang="en-GB" altLang="pt-PT" sz="2000" dirty="0" smtClean="0">
                <a:solidFill>
                  <a:schemeClr val="bg1"/>
                </a:solidFill>
                <a:latin typeface="Albertus Extra Bold" pitchFamily="34" charset="0"/>
                <a:hlinkClick r:id="rId2"/>
              </a:rPr>
              <a:t>www.uv.es/Ciencia/Tema%203_archivos/frame.htm</a:t>
            </a:r>
            <a:r>
              <a:rPr lang="pt-PT" altLang="pt-PT" sz="2000" dirty="0" smtClean="0">
                <a:solidFill>
                  <a:schemeClr val="bg1"/>
                </a:solidFill>
                <a:latin typeface="Albertus Extra Bold" pitchFamily="34" charset="0"/>
              </a:rPr>
              <a:t> </a:t>
            </a:r>
            <a:endParaRPr lang="en-GB" altLang="pt-PT" sz="20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9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latin typeface="Albertus Extra Bold" pitchFamily="34" charset="0"/>
              </a:rPr>
              <a:t>PUBLICAÇÕES EM SÉRIE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2209800"/>
            <a:ext cx="1192706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“PUBLICAÇÕES, IMPRESSAS OU NÃO, EDITADAS EM FASCÍCULOS OU VOLUMES SUCESSIVOS, NUMERADOS SEQUENCIALMENTE (COM NÚMEROS OU INDICAÇÕES CRONOLÓGICAS) DESTINADOS A CONTINUAR INDEFINIDAMENTE, QUALQUER QUE SEJA A SUA PERIODICIDADE”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Oval 4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25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609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2.1) </a:t>
            </a:r>
            <a:r>
              <a:rPr lang="pt-PT" altLang="pt-PT" b="1" dirty="0" smtClean="0">
                <a:latin typeface="Albertus Extra Bold" pitchFamily="34" charset="0"/>
              </a:rPr>
              <a:t>TIPOS DE PUBLICAÇÕES PERIÓDICAS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1981200"/>
            <a:ext cx="9144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SEGUNDO A SUA PERIODICIDADE: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PERIÓDICOS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REVISTAS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SÉRIES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SEGUNDO A CLASSE DE FONTE DE INFORMAÇÃO: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PRIMÁRIA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SECUNDÁRIA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Oval 5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918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2.2) </a:t>
            </a:r>
            <a:r>
              <a:rPr lang="pt-PT" altLang="pt-PT" b="1" dirty="0" smtClean="0">
                <a:latin typeface="Albertus Extra Bold" pitchFamily="34" charset="0"/>
              </a:rPr>
              <a:t>PERIÓDICOS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286000"/>
            <a:ext cx="120710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PT" dirty="0">
                <a:solidFill>
                  <a:schemeClr val="bg1"/>
                </a:solidFill>
                <a:latin typeface="Albertus Extra Bold" pitchFamily="34" charset="0"/>
              </a:rPr>
              <a:t>PUBLICAÇÕES EM SÉRIE QUE APARECEM COM INTERVALOS MUITO FREQUENTES E CONTÊM A ÚLTIMA INFORMAÇÃO SOBRE A </a:t>
            </a:r>
            <a:r>
              <a:rPr lang="pt-PT" dirty="0" smtClean="0">
                <a:solidFill>
                  <a:schemeClr val="bg1"/>
                </a:solidFill>
                <a:latin typeface="Albertus Extra Bold" pitchFamily="34" charset="0"/>
              </a:rPr>
              <a:t>ATUALIDADE</a:t>
            </a:r>
            <a:r>
              <a:rPr lang="pt-PT" dirty="0">
                <a:solidFill>
                  <a:schemeClr val="bg1"/>
                </a:solidFill>
                <a:latin typeface="Albertus Extra Bold" pitchFamily="34" charset="0"/>
              </a:rPr>
              <a:t>, ACOMPANHADA FREQUENTEMENTE POR COMENTÁRIOS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(Norma UNE 50-113-91/2)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.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450912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PUBLICAÇÃO PERIÓDICA SAI PELO MENOS 4 VEZES POR SEMANA (UNESCO).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4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609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2.2) </a:t>
            </a:r>
            <a:r>
              <a:rPr lang="pt-PT" altLang="pt-PT" b="1" dirty="0" smtClean="0">
                <a:latin typeface="Albertus Extra Bold" pitchFamily="34" charset="0"/>
              </a:rPr>
              <a:t>PERIÓDICOS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209800"/>
            <a:ext cx="1207107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TRATA-SE GERALMENTE DE DIÁRIOS E SEMANÁRIOS ESCRITOS NUMA LINGUAGEM COLOQUIAL DE MODO A ALCANÇAR UM PÚBLICO O MAIS NUMEROSO POSSÍVEL. AS INFORMAÇÕES ASSUMEM UM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CARÁTER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DIVULGAÇÃO REVESTINDO, OCASIONALMENTE, CERTOS TENDENCIALISMOS (IMPOSTOS POR CONDICIONANTES POLÍTICAS, IDEOLÓGICAS E ECONÓMICAS).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88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1371600" y="12192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2.3) </a:t>
            </a:r>
            <a:r>
              <a:rPr lang="pt-PT" altLang="pt-PT" b="1" dirty="0" smtClean="0">
                <a:latin typeface="Albertus Extra Bold" pitchFamily="34" charset="0"/>
              </a:rPr>
              <a:t>REVISTAS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819400"/>
            <a:ext cx="119270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PUBLICAÇÕES EM SÉRIE QUE TÊM UMA PERIODICIDADE IGUAL OU MAIOR A UMA SEMANA E INFERIOR A UM ANO.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4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26064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2.3) </a:t>
            </a:r>
            <a:r>
              <a:rPr lang="pt-PT" altLang="pt-PT" b="1" dirty="0" smtClean="0">
                <a:latin typeface="Albertus Extra Bold" pitchFamily="34" charset="0"/>
              </a:rPr>
              <a:t>REVISTAS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6002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CONSTITUEM O TIPO DOCUMENTAL MAIS NUMEROSO E SÃO A PRINCIPAL FONTE DE COMUNICAÇÃO CIENTÍFICA.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0" y="5334000"/>
            <a:ext cx="12071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TIPOS ESPECIAIS DE REVISTAS: BOLETINS E NOTICIÁRIOS.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0" y="43434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PODEM SER i) CIENTÍFICAS OU ESPECIALIZADAS E </a:t>
            </a:r>
            <a:r>
              <a:rPr lang="pt-PT" altLang="pt-PT" b="1" dirty="0" err="1">
                <a:solidFill>
                  <a:schemeClr val="bg1"/>
                </a:solidFill>
                <a:latin typeface="Albertus Extra Bold" pitchFamily="34" charset="0"/>
              </a:rPr>
              <a:t>ii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 DE DIVULGAÇÃO OU “IMPRENSA”.</a:t>
            </a:r>
            <a:endParaRPr lang="en-GB" altLang="pt-PT" dirty="0">
              <a:solidFill>
                <a:schemeClr val="bg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0" y="29718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EXISTEM NÚMEROS OU FASCÍCULOS DE APARIÇÃO SEMANAL, QUINZENAL, MENSUAL, QUE FORMAM VOLUMES, GERALMENTE SEMESTRAIS OU ANUAIS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.</a:t>
            </a:r>
            <a:endParaRPr lang="en-GB" altLang="pt-PT" b="1" dirty="0">
              <a:solidFill>
                <a:srgbClr val="003366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4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2819400"/>
            <a:ext cx="1199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PUBLICAÇÕES EM SÉRIE EDITADAS POR UM ORGANISMO OU ASSOCIAÇÃO QUE INFORMA SOBRE AS SUAS ACTIVIDADES OU CONTÉM INFORMAÇÃO DE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CARÁTER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OFICIAL.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0" y="10668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2.4) </a:t>
            </a:r>
            <a:r>
              <a:rPr lang="pt-PT" altLang="pt-PT" b="1" dirty="0" smtClean="0">
                <a:latin typeface="Albertus Extra Bold" pitchFamily="34" charset="0"/>
              </a:rPr>
              <a:t>BOLETIM</a:t>
            </a:r>
            <a:endParaRPr lang="en-GB" altLang="pt-PT" b="1" dirty="0" smtClean="0"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71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0" y="1371600"/>
            <a:ext cx="11999068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dirty="0" smtClean="0">
                <a:solidFill>
                  <a:srgbClr val="FF9900"/>
                </a:solidFill>
                <a:latin typeface="Albertus Extra Bold" pitchFamily="34" charset="0"/>
              </a:rPr>
              <a:t>1.1) </a:t>
            </a:r>
            <a:r>
              <a:rPr lang="pt-PT" altLang="pt-PT" sz="2600" b="1" dirty="0" smtClean="0">
                <a:latin typeface="Albertus Extra Bold" pitchFamily="34" charset="0"/>
              </a:rPr>
              <a:t>BIBLIOTECONOMIA E FONTES DE INFORMAÇÃO</a:t>
            </a:r>
            <a:endParaRPr lang="en-GB" altLang="pt-PT" sz="2600" b="1" dirty="0" smtClean="0">
              <a:latin typeface="Albertus Extra Bold" pitchFamily="34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0" y="3124200"/>
            <a:ext cx="119990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INSTRUMENTOS CRIADOS OU MANEJADOS PELO PROFISSIONAL DA INFORMAÇÃO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BIBIOGRÁFICA PARA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SATISFAZER A PROCURA E AS NECESSIDADES INFORMATIVAS DOS UTENTES DE QUALQUER UNIDADE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</a:rPr>
              <a:t>INFORMATIVA (Biblioteca, Página da Internet, …)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8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332656"/>
            <a:ext cx="11206980" cy="9438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2.6) </a:t>
            </a:r>
            <a:r>
              <a:rPr lang="pt-PT" altLang="pt-PT" b="1" dirty="0" smtClean="0">
                <a:latin typeface="Albertus Extra Bold" pitchFamily="34" charset="0"/>
              </a:rPr>
              <a:t>SÉRIES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676400"/>
            <a:ext cx="1199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SÃO PUBLICAÇÕES EM SÉRIE QUE TÊM PERIODICIDADE IGUAL OU SUPERIOR A UM ANO E QUE APARECM COM INTERVALOS IRREGULARES DE TEMPO.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5791200"/>
            <a:ext cx="119990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MUITAS SÉRIES LEVAM ISSN E ISBN.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4800600"/>
            <a:ext cx="11999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QUASE TODAS AS SÉRIES TÊM UM CERTO CARÁCTER MONOGRÁFICO.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0" y="3886200"/>
            <a:ext cx="11999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CADA VOLUME PODE TER O SEU TÍTULO, MAS SEMPRE PRECEDIDO DO TÍTULO COMUM DA SÉRIE.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0" y="3276600"/>
            <a:ext cx="119990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RESPETIVOS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VOLUMES SÃO NUMERADOS.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8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0" y="332656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2.6) </a:t>
            </a:r>
            <a:r>
              <a:rPr lang="pt-PT" altLang="pt-PT" b="1" dirty="0" smtClean="0">
                <a:latin typeface="Albertus Extra Bold" pitchFamily="34" charset="0"/>
              </a:rPr>
              <a:t>SÉRIES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1990230"/>
            <a:ext cx="11927060" cy="280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TIPOS: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ANUÁRIOS, MEMÓRIAS, SÉRIES DE INFORMES.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SÉRIES DE ACTAS DE CONGRESSOS.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SÉRIES DE REVISÕES </a:t>
            </a:r>
            <a:r>
              <a:rPr lang="pt-PT" sz="1600" b="1" dirty="0">
                <a:solidFill>
                  <a:schemeClr val="bg1"/>
                </a:solidFill>
                <a:latin typeface="Albertus Extra Bold" pitchFamily="34" charset="0"/>
              </a:rPr>
              <a:t>(PANORÂMICA DE CONJUNTO OU CARÁCTER MONOGRÁFICO)</a:t>
            </a:r>
            <a:r>
              <a:rPr lang="pt-PT" b="1" dirty="0">
                <a:solidFill>
                  <a:schemeClr val="bg1"/>
                </a:solidFill>
                <a:latin typeface="Albertus Extra Bold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	 </a:t>
            </a:r>
            <a:r>
              <a:rPr 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Advances in... </a:t>
            </a:r>
            <a:endParaRPr lang="pt-PT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	 </a:t>
            </a:r>
            <a:r>
              <a:rPr 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Annual Reviews of... </a:t>
            </a:r>
            <a:endParaRPr lang="pt-PT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	 	</a:t>
            </a:r>
            <a:r>
              <a:rPr lang="pt-PT" b="1" dirty="0">
                <a:solidFill>
                  <a:srgbClr val="FFC000"/>
                </a:solidFill>
                <a:latin typeface="Albertus Extra Bold" pitchFamily="34" charset="0"/>
                <a:sym typeface="Monotype Sorts" pitchFamily="2" charset="2"/>
              </a:rPr>
              <a:t>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Annual Reviews of Information Science and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Technology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.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endParaRPr lang="pt-PT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	 </a:t>
            </a:r>
            <a:r>
              <a:rPr 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Current Topics in...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;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 Methods of..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.;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Progress in...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;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Research in...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;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Year Book</a:t>
            </a: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.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0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0" y="609600"/>
            <a:ext cx="12071076" cy="7288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2.7) </a:t>
            </a:r>
            <a:r>
              <a:rPr lang="pt-PT" altLang="pt-PT" b="1" dirty="0" smtClean="0">
                <a:solidFill>
                  <a:srgbClr val="FF0000"/>
                </a:solidFill>
                <a:latin typeface="Albertus Extra Bold" pitchFamily="34" charset="0"/>
              </a:rPr>
              <a:t>SEGUNDO A CLASSE DE FONTE DE INFORMAÇÃO</a:t>
            </a:r>
            <a:endParaRPr lang="en-GB" altLang="pt-PT" b="1" dirty="0" smtClean="0">
              <a:solidFill>
                <a:srgbClr val="FF0000"/>
              </a:solidFill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1836738"/>
            <a:ext cx="12071076" cy="155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PRIMÁRIA</a:t>
            </a:r>
          </a:p>
          <a:p>
            <a:pPr marL="1168400"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000" dirty="0" smtClean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 smtClean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INFORMAÇÃO ORIGINAL: REVISTAS,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BOLETINS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, IMPRENSA (PERIÓDICOS, DIÁRIOS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SEMANÁRIOS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 E PUBLICAÇÕES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OFICIAIS PERIÓDICAS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53340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FF0000"/>
                </a:solidFill>
                <a:latin typeface="Albertus Extra Bold" pitchFamily="34" charset="0"/>
              </a:rPr>
              <a:t>NOTA: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EM REVISTA OU EM CDROM PODEM COEXISTIR INFORMAÇÃO PRIMÁRIA COM INFORMAÇÃO SECUNDÁRIA.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0" y="3886200"/>
            <a:ext cx="12071076" cy="88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SECUNDÁRIA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BOLETINS DE SUMÁRIOS, ÍNDICES E BOLETINS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DE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RESUMOS.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5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609600"/>
            <a:ext cx="101988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2.8) </a:t>
            </a:r>
            <a:r>
              <a:rPr lang="pt-PT" altLang="pt-PT" b="1" dirty="0" smtClean="0">
                <a:latin typeface="Albertus Extra Bold" pitchFamily="34" charset="0"/>
              </a:rPr>
              <a:t>CARACTERÍSTICAS</a:t>
            </a:r>
            <a:br>
              <a:rPr lang="pt-PT" altLang="pt-PT" b="1" dirty="0" smtClean="0">
                <a:latin typeface="Albertus Extra Bold" pitchFamily="34" charset="0"/>
              </a:rPr>
            </a:br>
            <a:r>
              <a:rPr lang="pt-PT" altLang="pt-PT" sz="2000" b="1" dirty="0" smtClean="0">
                <a:latin typeface="Albertus Extra Bold" pitchFamily="34" charset="0"/>
              </a:rPr>
              <a:t>(PUBLICAÇÕES PERIÓDICAS)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981200"/>
            <a:ext cx="1199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TRATA-SE DE PUBLICAÇÕES EM CURSO.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5013176"/>
            <a:ext cx="119986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SUA ALTA PERIODICIDADE PERMITE QUE A DISSEMINAÇÃO DA INFORMAÇÃO SEJA RÁPIDA.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4343400"/>
            <a:ext cx="11998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TEMÁTICA É VARIADA DENTRO DE UM TÍTULO COMUM.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0" y="3733800"/>
            <a:ext cx="1199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COSTUMAM TER UM COMITÉ EDITORIAL.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0" y="3200400"/>
            <a:ext cx="1199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AUTORIA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COLETIVA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 INDETERMINADA.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2590800"/>
            <a:ext cx="1199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DURAÇÃO INDEFINIDA.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609600"/>
            <a:ext cx="1027087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2.8) </a:t>
            </a:r>
            <a:r>
              <a:rPr lang="pt-PT" altLang="pt-PT" b="1" dirty="0" smtClean="0">
                <a:latin typeface="Albertus Extra Bold" pitchFamily="34" charset="0"/>
              </a:rPr>
              <a:t>CARACTERÍSTICAS</a:t>
            </a:r>
            <a:br>
              <a:rPr lang="pt-PT" altLang="pt-PT" b="1" dirty="0" smtClean="0">
                <a:latin typeface="Albertus Extra Bold" pitchFamily="34" charset="0"/>
              </a:rPr>
            </a:br>
            <a:r>
              <a:rPr lang="pt-PT" altLang="pt-PT" sz="2000" b="1" dirty="0" smtClean="0">
                <a:latin typeface="Albertus Extra Bold" pitchFamily="34" charset="0"/>
              </a:rPr>
              <a:t>(PUBLICAÇÕES PERIÓDICAS)</a:t>
            </a:r>
            <a:endParaRPr lang="en-GB" altLang="pt-PT" sz="2000" b="1" dirty="0" smtClean="0"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460952"/>
            <a:ext cx="1208338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INFORMAÇÃO MAIS ACTUALIZADA QUE AS MONOGRAFIAS (MAIS FREQUENTE).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NOVOS CONTRIBUTOS SÃO ACUMULATIVOS, NÃO VÊM NECESSARIAMENTE SUBSTITUIR OS ANTERIORES.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DESACTUALIZAÇÃO OU OBSOLÊNCIA É MAIS RÁPIDA.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NEM SEMPRE ESTÃO SUJEITAS AOS DEVIDOS MECANISMOS DE CONTROLO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.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8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2192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2.8) </a:t>
            </a:r>
            <a:r>
              <a:rPr lang="pt-PT" altLang="pt-PT" b="1" dirty="0" smtClean="0">
                <a:latin typeface="Albertus Extra Bold" pitchFamily="34" charset="0"/>
              </a:rPr>
              <a:t>CARACTERÍSTICAS</a:t>
            </a:r>
            <a:br>
              <a:rPr lang="pt-PT" altLang="pt-PT" b="1" dirty="0" smtClean="0">
                <a:latin typeface="Albertus Extra Bold" pitchFamily="34" charset="0"/>
              </a:rPr>
            </a:br>
            <a:r>
              <a:rPr lang="pt-PT" altLang="pt-PT" sz="2000" b="1" dirty="0" smtClean="0">
                <a:latin typeface="Albertus Extra Bold" pitchFamily="34" charset="0"/>
              </a:rPr>
              <a:t>(PUBLICAÇÕES PERIÓDICAS)</a:t>
            </a:r>
            <a:endParaRPr lang="en-GB" altLang="pt-PT" sz="2000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3200400"/>
            <a:ext cx="12071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IDENTIFICAM-SE A PARTIR DO ISSN (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INTERNATIONAL STANDART SERIAL NUMBER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7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2.9) </a:t>
            </a:r>
            <a:r>
              <a:rPr lang="pt-PT" altLang="pt-PT" b="1" dirty="0" smtClean="0">
                <a:latin typeface="Albertus Extra Bold" pitchFamily="34" charset="0"/>
              </a:rPr>
              <a:t>A LITERATURA CINZENTA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693819"/>
            <a:ext cx="118550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_tradnl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O SEU VOLUME CRESCENTE E A SUA IMPORTÂNCIA QUALITATIVA, BEM COMO O PRÓPRIO INTERESSE DA INFORMAÇÃO QUE CONTÉM, JUSTIFICAM OS ESFORÇOS DESENVOLVIDOS POR TODOS AQUELES QUE SE DEDICAM À CHAMADA LITERATURA CINZENTA OU NÃO CONVENCIONAL, NO SENTIDO DE ASSEGURAR A SUA COMPILAÇÃO, DESCRIÇÃO, CONTROLO BIBIOGRÁFICO E </a:t>
            </a:r>
            <a:r>
              <a:rPr lang="es-ES_tradnl" b="1" dirty="0" smtClean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RESPETIVO </a:t>
            </a:r>
            <a:r>
              <a:rPr lang="es-ES_tradnl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ACESSO.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s-ES_tradnl" b="1" dirty="0">
              <a:solidFill>
                <a:schemeClr val="bg1"/>
              </a:solidFill>
              <a:latin typeface="Albertus Extra Bold" pitchFamily="34" charset="0"/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es-ES_tradnl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Jacques </a:t>
            </a:r>
            <a:r>
              <a:rPr lang="es-ES_tradnl" b="1" dirty="0" err="1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Keriguy</a:t>
            </a:r>
            <a:r>
              <a:rPr lang="es-ES_tradnl" b="1" dirty="0">
                <a:solidFill>
                  <a:schemeClr val="bg1"/>
                </a:solidFill>
                <a:latin typeface="Albertus Extra Bold" pitchFamily="34" charset="0"/>
                <a:cs typeface="Arial" charset="0"/>
              </a:rPr>
              <a:t> (1983)</a:t>
            </a:r>
          </a:p>
        </p:txBody>
      </p:sp>
    </p:spTree>
    <p:extLst>
      <p:ext uri="{BB962C8B-B14F-4D97-AF65-F5344CB8AC3E}">
        <p14:creationId xmlns:p14="http://schemas.microsoft.com/office/powerpoint/2010/main" val="185114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44624"/>
            <a:ext cx="119990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2.9.1) </a:t>
            </a:r>
            <a:r>
              <a:rPr lang="pt-PT" altLang="pt-PT" b="1" dirty="0" smtClean="0">
                <a:latin typeface="Albertus Extra Bold" pitchFamily="34" charset="0"/>
              </a:rPr>
              <a:t>DEFINIÇÃO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447800"/>
            <a:ext cx="1199906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NÃO PERMITE UMA DEFINIÇÃO EXAUSTIVA.</a:t>
            </a:r>
            <a:endParaRPr lang="en-GB" altLang="pt-PT" sz="2300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3962400"/>
            <a:ext cx="1199906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A LITERATURA CINZENTA TAMBÉM É CONHECIDA COMO LITERATUTA SEMIPUBLICADA, FUGITIVA, INFORMAL, INVISÍVEL, SUBTERRÂNEA, EFÉMERA, NÃO PERMANENTE E NÃO CONVENCIONAL. ESTÁ INTEGRADA POR UMA EXTENSA GAMA DE DOCUMENTOS CUJAS CARACTERÍSTICAS NÃO ESTÃO DE TODO DEFINIDAS E CUJO VALOR INFORMATIVO É BASTANTE DÍSPAR.</a:t>
            </a:r>
            <a:endParaRPr lang="en-GB" altLang="pt-PT" sz="2300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1981200"/>
            <a:ext cx="1199906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sz="2300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sz="2300" b="1" dirty="0">
                <a:solidFill>
                  <a:schemeClr val="bg1"/>
                </a:solidFill>
                <a:latin typeface="Albertus Extra Bold" pitchFamily="34" charset="0"/>
              </a:rPr>
              <a:t>O CONCEITO DE LITERATURA CINZENTA É RELATIVO E INCLUI QUALQUER TIPO DE DOCUMENTO QUE, POR DETERMINADAS CIRCUNSTÂNCIAIS, NÃO SE DIFUNDE PELOS CANAIS NORMAIS E, CONSEQUENTEMENTE, ACARRETA PROBLEMAS DE CONSULTA.</a:t>
            </a:r>
            <a:endParaRPr lang="en-GB" altLang="pt-PT" sz="2300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1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16632"/>
            <a:ext cx="1192706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2.9.1) </a:t>
            </a:r>
            <a:r>
              <a:rPr lang="pt-PT" altLang="pt-PT" b="1" dirty="0" smtClean="0">
                <a:latin typeface="Albertus Extra Bold" pitchFamily="34" charset="0"/>
              </a:rPr>
              <a:t>DEFINIÇÕES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447800"/>
            <a:ext cx="11927060" cy="94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defRPr/>
            </a:pPr>
            <a:r>
              <a:rPr 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WOOD: LITERATURA QUE NÃO SE ADQUIRE FACILMENTE ATRAVÉS DOS CANAIS HABITUAIS DE VENDA DE LIVROS E QUE, POR ISSO, É DIFÍCIL IDENTIFICAR E OBTER.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4724400"/>
            <a:ext cx="1192706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 DIFERENÇA ENTRE A LITERATURA CONVENCIONAL E A LITERATURA CINZENTA PODE AFERIR-SE ATRAVÉS DO CUMPRIMENTO OU INCUMPRIMENTO DAS NORMAS DE EDIÇÃO MAIS COMUNS: O DEPÓSITO LEGAL E O Nº DE IDENTIFICAÇÃO (ISBN OU ISSN).</a:t>
            </a:r>
            <a:endParaRPr lang="en-GB" sz="23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Extra Bold" pitchFamily="34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581400"/>
            <a:ext cx="11927060" cy="94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defRPr/>
            </a:pPr>
            <a:r>
              <a:rPr 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AFNOR: DOCUMENTO DE QUE SE REPRODUZEM E DISTRIBUEM UM NÚMERO DE EXEMPLARES INFERIOR AO MILHAR, FORA DOS CIRCUITOS COMERCIAIS DE DISTRIBUIÇÃO E DE EDIÇÃO.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0" y="2667000"/>
            <a:ext cx="11927060" cy="65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defRPr/>
            </a:pPr>
            <a:r>
              <a:rPr 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 </a:t>
            </a:r>
            <a:r>
              <a:rPr lang="pt-PT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 pitchFamily="34" charset="0"/>
                <a:cs typeface="Arial" charset="0"/>
              </a:rPr>
              <a:t>ARTUS: LITERATURA CIENTÍFICA DIRIGIDA INICIALMENTE A UM GRUPO CIENTÍFICO MUITO RESTRITO.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5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-1" y="116632"/>
            <a:ext cx="1026041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2.9.1) </a:t>
            </a:r>
            <a:r>
              <a:rPr lang="pt-PT" altLang="pt-PT" b="1" dirty="0" smtClean="0">
                <a:latin typeface="Albertus Extra Bold" pitchFamily="34" charset="0"/>
              </a:rPr>
              <a:t>CARACTERÍSTICAS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307644"/>
            <a:ext cx="1207107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PUBLICAÇÃO RÁPIDA.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NÃO É EMITIDA DENTRO DOS CIRCUITOS CONVENCIONAIS DE COMERCIALIZAÇÃO.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NÃO EXISTE UMA INTENÇÃO DE PUBLICAR, AINDA QUE A “PUBLICAÇÃO” POSSA VIR A SER PUBLICADA E DIFUNDIDA.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DOCUMENTOS QUE CONSTITUEM A LITERATURA CINZENTA COSTUMAM SER EDITADOS IRREGULARMENTE POR ORGANIZAÇÕES OU ENTIDADES DIFERENTES DAQUELAS QUE A ORIGINARAM.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 FORMATO E A APRESENTAÇÃO COSTUMAM SER POUCO PROFISSIONAIS. BAIXA QUALIDADE DE SUPORTE E IMPRESSÃO.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1066800"/>
            <a:ext cx="11999068" cy="7060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40000"/>
              </a:lnSpc>
            </a:pPr>
            <a:r>
              <a:rPr lang="pt-PT" altLang="pt-PT" b="1" dirty="0" smtClean="0">
                <a:latin typeface="Albertus Extra Bold" pitchFamily="34" charset="0"/>
              </a:rPr>
              <a:t>FONTES DE INFORMAÇÃO E FONTES DE CONHECIMENTO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481708" y="3276600"/>
            <a:ext cx="2743200" cy="838200"/>
            <a:chOff x="336" y="1920"/>
            <a:chExt cx="1728" cy="528"/>
          </a:xfrm>
        </p:grpSpPr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6" y="1920"/>
              <a:ext cx="1632" cy="52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PT" altLang="pt-PT"/>
            </a:p>
          </p:txBody>
        </p:sp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336" y="2016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sz="1800">
                  <a:solidFill>
                    <a:schemeClr val="bg1"/>
                  </a:solidFill>
                  <a:latin typeface="Albertus Extra Bold" pitchFamily="34" charset="0"/>
                </a:rPr>
                <a:t>FONTES DE INFORMAÇÃO</a:t>
              </a:r>
              <a:endParaRPr lang="en-GB" altLang="pt-PT" sz="180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6672708" y="3276600"/>
            <a:ext cx="2743200" cy="838200"/>
            <a:chOff x="2592" y="1968"/>
            <a:chExt cx="1728" cy="528"/>
          </a:xfrm>
        </p:grpSpPr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2592" y="1968"/>
              <a:ext cx="1632" cy="52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PT" altLang="pt-PT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2592" y="2064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sz="1800">
                  <a:solidFill>
                    <a:schemeClr val="bg1"/>
                  </a:solidFill>
                  <a:latin typeface="Albertus Extra Bold" pitchFamily="34" charset="0"/>
                </a:rPr>
                <a:t>FONTES DE CONHECIMENTO</a:t>
              </a:r>
              <a:endParaRPr lang="en-GB" altLang="pt-PT" sz="180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2481708" y="5181600"/>
            <a:ext cx="2743200" cy="838200"/>
            <a:chOff x="336" y="3120"/>
            <a:chExt cx="1728" cy="528"/>
          </a:xfrm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336" y="3120"/>
              <a:ext cx="1632" cy="52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PT" altLang="pt-PT"/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336" y="3216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sz="1800">
                  <a:solidFill>
                    <a:schemeClr val="bg1"/>
                  </a:solidFill>
                  <a:latin typeface="Albertus Extra Bold" pitchFamily="34" charset="0"/>
                </a:rPr>
                <a:t>FONTES DE INFORMAÇÃO</a:t>
              </a:r>
              <a:endParaRPr lang="en-GB" altLang="pt-PT" sz="180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</p:grpSp>
      <p:grpSp>
        <p:nvGrpSpPr>
          <p:cNvPr id="12" name="Group 27"/>
          <p:cNvGrpSpPr>
            <a:grpSpLocks/>
          </p:cNvGrpSpPr>
          <p:nvPr/>
        </p:nvGrpSpPr>
        <p:grpSpPr bwMode="auto">
          <a:xfrm>
            <a:off x="6672708" y="5181600"/>
            <a:ext cx="2743200" cy="838200"/>
            <a:chOff x="2496" y="3072"/>
            <a:chExt cx="1728" cy="528"/>
          </a:xfrm>
        </p:grpSpPr>
        <p:sp>
          <p:nvSpPr>
            <p:cNvPr id="13" name="Rectangle 22"/>
            <p:cNvSpPr>
              <a:spLocks noChangeArrowheads="1"/>
            </p:cNvSpPr>
            <p:nvPr/>
          </p:nvSpPr>
          <p:spPr bwMode="auto">
            <a:xfrm>
              <a:off x="2496" y="3072"/>
              <a:ext cx="1632" cy="52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PT" altLang="pt-PT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2496" y="3168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PT" altLang="pt-PT" sz="1800">
                  <a:solidFill>
                    <a:schemeClr val="bg1"/>
                  </a:solidFill>
                  <a:latin typeface="Albertus Extra Bold" pitchFamily="34" charset="0"/>
                </a:rPr>
                <a:t>FONTES DE CONHECIMENTO</a:t>
              </a:r>
              <a:endParaRPr lang="en-GB" altLang="pt-PT" sz="1800">
                <a:solidFill>
                  <a:schemeClr val="bg1"/>
                </a:solidFill>
                <a:latin typeface="Albertus Extra Bold" pitchFamily="34" charset="0"/>
              </a:endParaRPr>
            </a:p>
          </p:txBody>
        </p:sp>
      </p:grp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414908" y="2514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SENTIDO LATO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1414908" y="4419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SENTIDO RESTRITO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5605908" y="3581400"/>
            <a:ext cx="533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8" name="Line 41"/>
          <p:cNvSpPr>
            <a:spLocks noChangeShapeType="1"/>
          </p:cNvSpPr>
          <p:nvPr/>
        </p:nvSpPr>
        <p:spPr bwMode="auto">
          <a:xfrm>
            <a:off x="5605908" y="3810000"/>
            <a:ext cx="533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5605908" y="5486400"/>
            <a:ext cx="533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0" name="Line 43"/>
          <p:cNvSpPr>
            <a:spLocks noChangeShapeType="1"/>
          </p:cNvSpPr>
          <p:nvPr/>
        </p:nvSpPr>
        <p:spPr bwMode="auto">
          <a:xfrm>
            <a:off x="5605908" y="5715000"/>
            <a:ext cx="533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1" name="Line 44"/>
          <p:cNvSpPr>
            <a:spLocks noChangeShapeType="1"/>
          </p:cNvSpPr>
          <p:nvPr/>
        </p:nvSpPr>
        <p:spPr bwMode="auto">
          <a:xfrm flipH="1">
            <a:off x="5682108" y="5257800"/>
            <a:ext cx="304800" cy="685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878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2.9.1) </a:t>
            </a:r>
            <a:r>
              <a:rPr lang="pt-PT" altLang="pt-PT" b="1" dirty="0" smtClean="0">
                <a:latin typeface="Albertus Extra Bold" pitchFamily="34" charset="0"/>
              </a:rPr>
              <a:t>CARACTERÍSTICAS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050970"/>
            <a:ext cx="1207107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 SEU ACESSO É DIFÍCIL DEVIDO À SUA ESCASSA DISPONIBILIDADE E ÀS DIFICULDADES DE IDENTIFICAÇÃO, LOCALIZAÇÃO E AQUISIÇÃO.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ESTES DOCUMENTOS NÃO SÃO, GERALMENTE, CONSIDERADOS PELAS FONTES SECUNDÁRIAS: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CONTACTOS COM OS PRODUTORES.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CONTACTOS COM CENTROS ESPECIALIZADOS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DE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DOCUMENTAÇÃO, UNIVERSIDADES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INSTITUTOS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INVESTIGAÇÃO.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VISITAS A EXPOSIÇÕES ESPECIAIS 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CONGRESSOS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CONTACTOS PESSOAIS.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BAIXOS CUSTOS DE EDIÇÃO.</a:t>
            </a:r>
          </a:p>
        </p:txBody>
      </p:sp>
    </p:spTree>
    <p:extLst>
      <p:ext uri="{BB962C8B-B14F-4D97-AF65-F5344CB8AC3E}">
        <p14:creationId xmlns:p14="http://schemas.microsoft.com/office/powerpoint/2010/main" val="135308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16632"/>
            <a:ext cx="1207107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2.9.2) </a:t>
            </a:r>
            <a:r>
              <a:rPr lang="pt-PT" altLang="pt-PT" b="1" dirty="0" smtClean="0">
                <a:latin typeface="Albertus Extra Bold" pitchFamily="34" charset="0"/>
              </a:rPr>
              <a:t>TIPOS DE LITERATURA CINZENTA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858988"/>
            <a:ext cx="12071076" cy="373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BROCHURAS PÚBLICAS E PRIVADAS COM INFORMAÇÃO CIENTÍFICA, TÉCNICA, ECONÓMICA, SOCIAL,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ETC.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TESES NÃO PUBLICADAS NO MERCADO EDITORIAL.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COMUNICAÇÕES EM CONGRESSOS NÃO PUBLICADAS EM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ATAS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DISPONÍVEIS NO MERCADO EDITORIAL.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NORMAS E RECOMENDAÇÕES DE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CARÁTER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TÉCNICO.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TRADUÇÕES INÉDITAS.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ALGUMAS PUBLICAÇÕES PERIÓDICAS NÃO PUBLICADAS COMERCIALMENTE (POR EX: DE SOCIEDADES, PERIÓDICOS LOCAIS, ETC.)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0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-27384"/>
            <a:ext cx="1207107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2.9.2) </a:t>
            </a:r>
            <a:r>
              <a:rPr lang="pt-PT" altLang="pt-PT" b="1" dirty="0" smtClean="0">
                <a:latin typeface="Albertus Extra Bold" pitchFamily="34" charset="0"/>
              </a:rPr>
              <a:t>TIPOS DE LITERATURA CINZENTA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858988"/>
            <a:ext cx="12071076" cy="373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ALGUNS DOCUMENTOS OFICIAIS DE ÂMBITO RESTRITO E MUITO LIMITADO.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DOCUMENTAÇÃO TÉCNICA PUBLICITÁRIA.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BROCHURAS DE LABORATÓRIOS, ESTUDOS DE MERCADO.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PROGRAMAS DE COMPUTADOR DE CIRCULAÇÃO RESTRITA ENTRE GRUPOS DE PESSOAS.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OUTROS DOCUMENTOS QUE SE AJUSTEM ÀS CARACTERÍSTICAS INDICADAS (PANFLETOS E BROCHURAS TURÍSTICAS, POR EX:)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ALGUNS AUTORES INCLUEM PASQUINS, FOLHETOS, PROPAGANDA COMERCIAL OU POLÍTICA, PLANOS, ALMANAQUES, AGENDAS, ETC.)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0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-1" y="332656"/>
            <a:ext cx="1026041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2.10) </a:t>
            </a:r>
            <a:r>
              <a:rPr lang="pt-PT" altLang="pt-PT" b="1" dirty="0" smtClean="0">
                <a:latin typeface="Albertus Extra Bold" pitchFamily="34" charset="0"/>
              </a:rPr>
              <a:t>ATAS DE CONGRESSOS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100912"/>
            <a:ext cx="1207107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AS APRESENTAÇÕES EM CONGRESSOS SÃO DOCUMENTOS IMPRESCINDÍVEIS PARA O CONHECIMENTO DO ESTADO DE UMA CIÊNCIA E DOS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PROJETOS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INVESTIGAÇÃO.</a:t>
            </a:r>
          </a:p>
          <a:p>
            <a:pPr eaLnBrk="1" hangingPunct="1">
              <a:spcBef>
                <a:spcPct val="50000"/>
              </a:spcBef>
            </a:pPr>
            <a:endParaRPr lang="pt-PT" altLang="pt-PT" b="1" dirty="0">
              <a:solidFill>
                <a:srgbClr val="003366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SÃO COMPILAÇÕES DE CONFERÊNCIAS, COLÓQUIOS, SEMINÁRIOS, REUNIÕES OU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ATIVIDADES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SIMILARES, RECOLHIDAS EM QUALQUER TIPO DE SUPORTE HABITUALMENTE EM LIVRO OU COMO NÚMERO ESPECIAL DE ALGUMA PUBLICAÇÃO PERIÓDICA.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4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-27384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2.10) </a:t>
            </a:r>
            <a:r>
              <a:rPr lang="pt-PT" altLang="pt-PT" b="1" dirty="0" smtClean="0">
                <a:latin typeface="Albertus Extra Bold" pitchFamily="34" charset="0"/>
              </a:rPr>
              <a:t>ATAS DE CONGRESSOS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524000"/>
            <a:ext cx="1207107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SUA DISPONIBILIDADE COSTUMA SER INSUFICIENTE, JÁ QUE COSTUMA APENAS RESTRINGIR-SE AO GRUPO DE ESPECIALISTAS QUE ASSISTE AO CONGRESSO (Por </a:t>
            </a:r>
            <a:r>
              <a:rPr lang="pt-PT" altLang="pt-PT" b="1" dirty="0" err="1">
                <a:solidFill>
                  <a:schemeClr val="bg1"/>
                </a:solidFill>
                <a:latin typeface="Albertus Extra Bold" pitchFamily="34" charset="0"/>
              </a:rPr>
              <a:t>ex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: Congressos da APS).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AINDA QUE POSSAM SER PUBLICADAS EM PUBLICAÇÕES PERIÓDICAS, ÀS VEZES, SÓ É POSSÍVEL ENCONTRÁ-LAS NAS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ATAS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DOS CONGRESSOS.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NEM TODAS AS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ATAS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DE CONGRESSOS SE PUBLICAM. EM CERTAS OCASIÕES APENAS SÃO EMITIDAS EM PAPEL OU FORMATO ELECTRÓNICO SEM DEPÓSITO LEGAL. ESTAS ACTAS NÃO PUBLICADAS CONSTITUEM LITERATURA CINZENTA. 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5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88640"/>
            <a:ext cx="1192706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2.11) </a:t>
            </a:r>
            <a:r>
              <a:rPr lang="pt-PT" altLang="pt-PT" b="1" dirty="0" smtClean="0">
                <a:latin typeface="Albertus Extra Bold" pitchFamily="34" charset="0"/>
              </a:rPr>
              <a:t>TESES DE DOUTORAMENTO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752600"/>
            <a:ext cx="119270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SÃO TRABALHOS DE INVESTIGAÇÃO ORIGINAIS.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CONSTITUEM DOCUMENTOS EM PRIMEIRA MÃO PARA DAR CONTA DOS AVANÇOS DA INVESTIGAÇÃO E DAS HIPÓTESES DE TRABALHO.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OS RESULTADOS COSTUMA PUBLICAR-SE TAMBÉM SOB A FORMA DE ARTIGOS EM REVISTAS DE CARÁCTER CIENTÍFICO, MAS APENAS DE FORMA PARCIAL E, ÀS VEZES, NÃO SÃO DE TODO PUBLICADOS.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O SEU ACESSO COMPORTA DIFICULDADES PORQUE ESTÃO BIBLIOGRAFICAMENTE POUCO CONTROLADAS.</a:t>
            </a:r>
          </a:p>
          <a:p>
            <a:pPr eaLnBrk="1" hangingPunct="1">
              <a:spcBef>
                <a:spcPct val="50000"/>
              </a:spcBef>
            </a:pPr>
            <a:endParaRPr lang="en-GB" altLang="pt-PT" b="1" dirty="0">
              <a:solidFill>
                <a:srgbClr val="003366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4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44624"/>
            <a:ext cx="1192706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2.11 </a:t>
            </a:r>
            <a:r>
              <a:rPr lang="pt-PT" altLang="pt-PT" b="1" dirty="0" smtClean="0">
                <a:latin typeface="Albertus Extra Bold" pitchFamily="34" charset="0"/>
              </a:rPr>
              <a:t>TESES DE DOUTORAMENTO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1969788"/>
            <a:ext cx="11927060" cy="3619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AS EDITORAS COMERCIAIS NÃO ESTÃO MUITO INTERESSADAS EM PUBLICÁ-LAS POIS, GERALMENTE, NÃO SÃO ECONOMICAMENTE RENTÁVEIS. A SUA PUBLICAÇÃO, QUANDO OCORRE, OBRIGA A CORTES SIGNIFICATIVOS NO TEXTO ORIGINAL.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POLÍTICA DE DIFUSÃO DE TESES É MUITO VARIÁVEL.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ALGUMAS UNIVERSIDADES PUBLICAM AS TESES EM MICROFICHAS, EDITANDO-A EM PAPEL SE SOLICITADO.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 FALTA DE CONTROLO BIBLIOGRÁFICO DIFICULTA O SEU CONHECIMENTO E IMPEDE QUE SEJAM UTILIZADAS PELA COMUNIDADE CIENTÍFICA E DEMAIS UTENTES.</a:t>
            </a:r>
            <a:endParaRPr lang="en-GB" alt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0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219200"/>
            <a:ext cx="119990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2.12) </a:t>
            </a:r>
            <a:r>
              <a:rPr lang="pt-PT" altLang="pt-PT" b="1" dirty="0" smtClean="0">
                <a:latin typeface="Albertus Extra Bold" pitchFamily="34" charset="0"/>
              </a:rPr>
              <a:t>PROJECTOS, MEMÓRIAS E RELATÓRIOS DE INVESTIGAÇÃO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819400"/>
            <a:ext cx="119990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DOCUMENTOS QUE DÃO CONTA DOS PROGRESSOS DE UMA DETERMINADA INVESTIGAÇÃO, NORMALMENTE DURANTE O DECURSO DA MESMA. OS RELATÓRIOS COMPORTAM OS RESULTADOS FINAIS DA INVESTIGAÇÃO UMA VEZ CONCLUÍDA.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8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404664"/>
            <a:ext cx="1192706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2.12) </a:t>
            </a:r>
            <a:r>
              <a:rPr lang="pt-PT" altLang="pt-PT" b="1" dirty="0" smtClean="0">
                <a:latin typeface="Albertus Extra Bold" pitchFamily="34" charset="0"/>
              </a:rPr>
              <a:t>PROJECTOS, MEMÓRIAS E RELATÓRIOS DE INVESTIGAÇÃO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905000"/>
            <a:ext cx="11927060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TIPOLOGIA DE RELATÓRIOS: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 RASCUNHOS (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PREPRINTS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 OU VERSÃO </a:t>
            </a:r>
            <a:r>
              <a:rPr lang="pt-PT" altLang="pt-PT" b="1" i="1" dirty="0">
                <a:solidFill>
                  <a:schemeClr val="bg1"/>
                </a:solidFill>
                <a:latin typeface="Albertus Extra Bold" pitchFamily="34" charset="0"/>
              </a:rPr>
              <a:t>DRAFT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). SÃO DOCUMENTOS DE TRABALHO QUE SE DIFUNDEM NORMALMENTE ENTRE OS DIFERENTES ELEMENTOS DE UM GRUPO QUE PREPARA UM ARTIGO DE REVISTA OU UMA COMUNICAÇÃO EM CONGRESSO.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PROJECTOS DE INVESTIGAÇÃO. ELEMENTOS PRÉVIOS À INVESTIGAÇÃO ONDE SE EXPÕEM AS CARACTERÍSTICAS E OS OBJECTIVOS IMPLICADOS NA REALIZAÇÃO DO PROJECTO.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RELATÓRIOS TÉCNICOS. SÃO RELATÓRIOS ENCOMENDADOS A PERITOS PARA ASSEGURAR UMA PARTE DO PROJECTO.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4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44624"/>
            <a:ext cx="119990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PT" altLang="pt-PT" b="1" dirty="0" smtClean="0">
                <a:solidFill>
                  <a:srgbClr val="006000"/>
                </a:solidFill>
                <a:latin typeface="Albertus Extra Bold" pitchFamily="34" charset="0"/>
              </a:rPr>
              <a:t>2.13) </a:t>
            </a:r>
            <a:r>
              <a:rPr lang="pt-PT" altLang="pt-PT" b="1" dirty="0" smtClean="0">
                <a:latin typeface="Albertus Extra Bold" pitchFamily="34" charset="0"/>
              </a:rPr>
              <a:t>PRODUTORES DE LITERATURA CINZENTA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828800"/>
            <a:ext cx="1199906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UNIVERSIDADES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TESES, MEMÓRIAS E CONFERÊNCIAS.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CENTROS DE INVESTIGAÇÃO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RELATÓRIOS E PROJECTOS.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EMPRESAS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RELATÓRIOS E RESULTADOS DE GESTÃO.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sz="2300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ADMINISTRAÇÕES PÚBLICAS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sz="2000" dirty="0">
                <a:solidFill>
                  <a:srgbClr val="FFFF00"/>
                </a:solidFill>
                <a:latin typeface="Albertus Extra Bold" pitchFamily="34" charset="0"/>
                <a:sym typeface="MapInfo Cartographic" pitchFamily="18" charset="2"/>
              </a:rPr>
              <a:t></a:t>
            </a: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 </a:t>
            </a: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INFORMAÇÕES OFICIAIS, ESTUDOS INTERNOS 	E REGULAMENTOS.</a:t>
            </a:r>
            <a:endParaRPr lang="en-GB" altLang="pt-PT" b="1" dirty="0">
              <a:solidFill>
                <a:schemeClr val="bg1"/>
              </a:solidFill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54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476672"/>
            <a:ext cx="1192706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sz="2400" b="1" dirty="0" smtClean="0">
                <a:solidFill>
                  <a:srgbClr val="FF9900"/>
                </a:solidFill>
                <a:latin typeface="Albertus Extra Bold" pitchFamily="34" charset="0"/>
              </a:rPr>
              <a:t>1.2) </a:t>
            </a:r>
            <a:r>
              <a:rPr lang="pt-PT" altLang="pt-PT" sz="2400" b="1" dirty="0" smtClean="0">
                <a:latin typeface="Albertus Extra Bold" pitchFamily="34" charset="0"/>
              </a:rPr>
              <a:t>OBJETIVOS PERSEGUIDOS COM O CONHECIMENTO DAS FONTES DE INFORMAÇÃO (em sentido restrito)</a:t>
            </a:r>
            <a:endParaRPr lang="en-GB" altLang="pt-PT" sz="2400" b="1" dirty="0" smtClean="0"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2133600"/>
            <a:ext cx="1192706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Permitir o acesso ao documento primário. O que exige que se conheçam todas as obras relacionadas com os serviços de informação.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Elaborar produtos bibliográficos. Quer de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caráter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textual, quer de </a:t>
            </a:r>
            <a:r>
              <a:rPr lang="pt-PT" altLang="pt-PT" dirty="0" smtClean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caráter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não textual, destinados a orientar qualquer tipo de utentes até à informação contida nos documentos.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Valorizar as fontes. Consiste em definir a utilidade de cada fonte para a pesquisa em causa e determinar, em relação a cada fonte, se a sua qualidade é suficiente.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  <a:sym typeface="MapInfo Cartographic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498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134972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Oval 2"/>
          <p:cNvSpPr/>
          <p:nvPr/>
        </p:nvSpPr>
        <p:spPr>
          <a:xfrm>
            <a:off x="11567020" y="6381328"/>
            <a:ext cx="360040" cy="360040"/>
          </a:xfrm>
          <a:prstGeom prst="ellipse">
            <a:avLst/>
          </a:prstGeom>
          <a:solidFill>
            <a:schemeClr val="bg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868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0" y="8382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altLang="pt-PT" b="1" dirty="0" smtClean="0">
                <a:solidFill>
                  <a:srgbClr val="FF9900"/>
                </a:solidFill>
                <a:latin typeface="Albertus Extra Bold" pitchFamily="34" charset="0"/>
              </a:rPr>
              <a:t>1.1) </a:t>
            </a:r>
            <a:r>
              <a:rPr lang="pt-PT" altLang="pt-PT" b="1" dirty="0" smtClean="0">
                <a:latin typeface="Albertus Extra Bold" pitchFamily="34" charset="0"/>
              </a:rPr>
              <a:t>AS FONTES DE INFORMAÇÃO</a:t>
            </a:r>
            <a:endParaRPr lang="en-GB" altLang="pt-PT" b="1" dirty="0" smtClean="0">
              <a:latin typeface="Albertus Extra Bold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1600200"/>
            <a:ext cx="1156702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chemeClr val="bg1"/>
                </a:solidFill>
                <a:latin typeface="Albertus Extra Bold" pitchFamily="34" charset="0"/>
              </a:rPr>
              <a:t>TIPOS INCLUÍDOS NO CONCEITO GENÉRICO DE FONTES </a:t>
            </a:r>
            <a:r>
              <a:rPr lang="pt-PT" altLang="pt-PT" b="1" dirty="0" smtClean="0">
                <a:solidFill>
                  <a:schemeClr val="bg1"/>
                </a:solidFill>
                <a:latin typeface="Albertus Extra Bold" pitchFamily="34" charset="0"/>
              </a:rPr>
              <a:t>DE INFORMAÇÃO</a:t>
            </a:r>
            <a:endParaRPr lang="pt-PT" altLang="pt-PT" b="1" dirty="0">
              <a:solidFill>
                <a:schemeClr val="bg1"/>
              </a:solidFill>
              <a:latin typeface="Albertus Extra Bold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b="1" dirty="0">
                <a:solidFill>
                  <a:srgbClr val="003366"/>
                </a:solidFill>
                <a:latin typeface="Albertus Extra Bold" pitchFamily="34" charset="0"/>
              </a:rPr>
              <a:t>	 </a:t>
            </a: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DOCUMENTAIS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 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INSTITUCIONAIS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9900"/>
                </a:solidFill>
                <a:latin typeface="Albertus Extra Bold" pitchFamily="34" charset="0"/>
                <a:sym typeface="MapInfo Cartographic" pitchFamily="18" charset="2"/>
              </a:rPr>
              <a:t>	  </a:t>
            </a: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  <a:sym typeface="MapInfo Cartographic" pitchFamily="18" charset="2"/>
              </a:rPr>
              <a:t>PESSOAIS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  <a:sym typeface="MapInfo Cartographic" pitchFamily="18" charset="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58924" y="4495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>
                <a:solidFill>
                  <a:schemeClr val="bg1"/>
                </a:solidFill>
                <a:latin typeface="Albertus Extra Bold" pitchFamily="34" charset="0"/>
              </a:rPr>
              <a:t>RECURSOS DE INFORMAÇÃO</a:t>
            </a:r>
            <a:endParaRPr lang="en-GB" altLang="pt-PT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558924" y="5029200"/>
            <a:ext cx="3962400" cy="12954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</a:rPr>
              <a:t>FONTES DE INFORMAÇÃO</a:t>
            </a:r>
            <a:endParaRPr lang="en-GB" altLang="pt-PT" sz="20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6435724" y="5029200"/>
            <a:ext cx="4267200" cy="12954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PT" altLang="pt-PT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6435724" y="5105400"/>
            <a:ext cx="426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sz="2000" dirty="0">
                <a:solidFill>
                  <a:schemeClr val="bg1"/>
                </a:solidFill>
                <a:latin typeface="Albertus Extra Bold" pitchFamily="34" charset="0"/>
              </a:rPr>
              <a:t>PRODUTOS DE INFORMAÇÃO E SERVIÇOS CRIADOS PARA A SUA DIFUSÃO</a:t>
            </a:r>
            <a:endParaRPr lang="en-GB" altLang="pt-PT" sz="2000" dirty="0">
              <a:solidFill>
                <a:schemeClr val="bg1"/>
              </a:solidFill>
              <a:latin typeface="Albertus Extra Bold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5978524" y="5410200"/>
            <a:ext cx="0" cy="685800"/>
          </a:xfrm>
          <a:prstGeom prst="line">
            <a:avLst/>
          </a:prstGeom>
          <a:noFill/>
          <a:ln w="889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5673724" y="5715000"/>
            <a:ext cx="609600" cy="0"/>
          </a:xfrm>
          <a:prstGeom prst="line">
            <a:avLst/>
          </a:prstGeom>
          <a:noFill/>
          <a:ln w="889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537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4094</Words>
  <Application>Microsoft Office PowerPoint</Application>
  <PresentationFormat>Custom</PresentationFormat>
  <Paragraphs>444</Paragraphs>
  <Slides>80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9" baseType="lpstr">
      <vt:lpstr>Albertus Extra Bold</vt:lpstr>
      <vt:lpstr>Arial</vt:lpstr>
      <vt:lpstr>Calibri</vt:lpstr>
      <vt:lpstr>Century Gothic</vt:lpstr>
      <vt:lpstr>MapInfo Cartographic</vt:lpstr>
      <vt:lpstr>Monotype Sorts</vt:lpstr>
      <vt:lpstr>Times New Roman</vt:lpstr>
      <vt:lpstr>Wingdings 3</vt:lpstr>
      <vt:lpstr>Student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2016-10-05T22:55:50Z</dcterms:created>
  <dcterms:modified xsi:type="dcterms:W3CDTF">2016-10-07T09:38:47Z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